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media1.mov" ContentType="video/unknown"/>
  <Override PartName="/ppt/media/media2.mov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70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>
                <a:latin typeface="Avenir Next"/>
                <a:ea typeface="Avenir Next"/>
                <a:cs typeface="Avenir Next"/>
                <a:sym typeface="Avenir Next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>
                <a:latin typeface="Avenir Next"/>
                <a:ea typeface="Avenir Next"/>
                <a:cs typeface="Avenir Next"/>
                <a:sym typeface="Avenir Next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>
                <a:latin typeface="Avenir Next"/>
                <a:ea typeface="Avenir Next"/>
                <a:cs typeface="Avenir Next"/>
                <a:sym typeface="Avenir Next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>
                <a:latin typeface="Avenir Next"/>
                <a:ea typeface="Avenir Next"/>
                <a:cs typeface="Avenir Next"/>
                <a:sym typeface="Avenir Next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header-image.jpg" descr="header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3293" y="605315"/>
            <a:ext cx="11898214" cy="171037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1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6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32" name="MAINE_crest_white.png" descr="MAINE_crest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7857" y="9011639"/>
            <a:ext cx="537043" cy="716415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COS 470/570…"/>
          <p:cNvSpPr txBox="1"/>
          <p:nvPr/>
        </p:nvSpPr>
        <p:spPr>
          <a:xfrm>
            <a:off x="9783368" y="9055099"/>
            <a:ext cx="259598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0"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COS 470/570</a:t>
            </a:r>
          </a:p>
          <a:p>
            <a:pPr algn="r">
              <a:defRPr b="0"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Introduction to Artificial Intelligence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/>
          <p:nvPr>
            <p:ph type="title"/>
          </p:nvPr>
        </p:nvSpPr>
        <p:spPr>
          <a:xfrm>
            <a:off x="952500" y="215900"/>
            <a:ext cx="11099800" cy="1397447"/>
          </a:xfrm>
          <a:prstGeom prst="rect">
            <a:avLst/>
          </a:prstGeom>
        </p:spPr>
        <p:txBody>
          <a:bodyPr/>
          <a:lstStyle>
            <a:lvl1pPr>
              <a:defRPr sz="6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Body Level One…"/>
          <p:cNvSpPr txBox="1"/>
          <p:nvPr>
            <p:ph type="body" idx="1"/>
          </p:nvPr>
        </p:nvSpPr>
        <p:spPr>
          <a:xfrm>
            <a:off x="743396" y="1562100"/>
            <a:ext cx="11518008" cy="7258695"/>
          </a:xfrm>
          <a:prstGeom prst="rect">
            <a:avLst/>
          </a:prstGeom>
        </p:spPr>
        <p:txBody>
          <a:bodyPr anchor="t"/>
          <a:lstStyle>
            <a:lvl1pPr marL="266700" indent="-266700">
              <a:spcBef>
                <a:spcPts val="1000"/>
              </a:spcBef>
              <a:buClrTx/>
              <a:buSzPct val="100000"/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  <a:lvl2pPr marL="812800" indent="-368300">
              <a:spcBef>
                <a:spcPts val="1000"/>
              </a:spcBef>
              <a:buClrTx/>
              <a:buSzPct val="100000"/>
              <a:defRPr>
                <a:latin typeface="Avenir Next"/>
                <a:ea typeface="Avenir Next"/>
                <a:cs typeface="Avenir Next"/>
                <a:sym typeface="Avenir Next"/>
              </a:defRPr>
            </a:lvl2pPr>
            <a:lvl3pPr marL="1244600" indent="-355600">
              <a:spcBef>
                <a:spcPts val="1000"/>
              </a:spcBef>
              <a:buClrTx/>
              <a:buSzPct val="100000"/>
              <a:defRPr>
                <a:latin typeface="Avenir Next"/>
                <a:ea typeface="Avenir Next"/>
                <a:cs typeface="Avenir Next"/>
                <a:sym typeface="Avenir Next"/>
              </a:defRPr>
            </a:lvl3pPr>
            <a:lvl4pPr marL="1689100" indent="-355600">
              <a:spcBef>
                <a:spcPts val="1000"/>
              </a:spcBef>
              <a:buClrTx/>
              <a:buSzPct val="100000"/>
              <a:defRPr>
                <a:latin typeface="Avenir Next"/>
                <a:ea typeface="Avenir Next"/>
                <a:cs typeface="Avenir Next"/>
                <a:sym typeface="Avenir Next"/>
              </a:defRPr>
            </a:lvl4pPr>
            <a:lvl5pPr marL="2133600" indent="-355600">
              <a:spcBef>
                <a:spcPts val="1000"/>
              </a:spcBef>
              <a:buClrTx/>
              <a:buSzPct val="100000"/>
              <a:defRPr>
                <a:latin typeface="Avenir Next"/>
                <a:ea typeface="Avenir Next"/>
                <a:cs typeface="Avenir Next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1" name="MAINE_crest_white.png" descr="MAINE_crest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7857" y="9011639"/>
            <a:ext cx="537043" cy="716415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COS 470/570…"/>
          <p:cNvSpPr txBox="1"/>
          <p:nvPr/>
        </p:nvSpPr>
        <p:spPr>
          <a:xfrm>
            <a:off x="9783368" y="9055099"/>
            <a:ext cx="259598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0"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COS 470/570</a:t>
            </a:r>
          </a:p>
          <a:p>
            <a:pPr algn="r">
              <a:defRPr b="0"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Introduction to Artificial Intelligence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chemeClr val="accent1">
            <a:hueOff val="118245"/>
            <a:lumOff val="-11372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xfrm>
            <a:off x="952500" y="963871"/>
            <a:ext cx="11099800" cy="7519729"/>
          </a:xfrm>
          <a:prstGeom prst="rect">
            <a:avLst/>
          </a:prstGeom>
        </p:spPr>
        <p:txBody>
          <a:bodyPr anchor="t"/>
          <a:lstStyle>
            <a:lvl1pPr>
              <a:buClrTx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1" name="MAINE_crest_white.png" descr="MAINE_crest_whi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97857" y="9011639"/>
            <a:ext cx="537043" cy="71641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COS 470/570…"/>
          <p:cNvSpPr txBox="1"/>
          <p:nvPr/>
        </p:nvSpPr>
        <p:spPr>
          <a:xfrm>
            <a:off x="9783368" y="9055099"/>
            <a:ext cx="2595983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0"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COS 470/570</a:t>
            </a:r>
          </a:p>
          <a:p>
            <a:pPr algn="r">
              <a:defRPr b="0"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Introduction to Artificial Intelligence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../media/media1.mov"/><Relationship Id="rId3" Type="http://schemas.microsoft.com/office/2007/relationships/media" Target="../media/media1.mov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video" Target="../media/media2.mov"/><Relationship Id="rId3" Type="http://schemas.microsoft.com/office/2007/relationships/media" Target="../media/media2.mov"/><Relationship Id="rId4" Type="http://schemas.openxmlformats.org/officeDocument/2006/relationships/image" Target="../media/image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earch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7000">
                <a:latin typeface="Avenir Next"/>
                <a:ea typeface="Avenir Next"/>
                <a:cs typeface="Avenir Next"/>
                <a:sym typeface="Avenir Next"/>
              </a:defRPr>
            </a:pPr>
            <a:br/>
            <a:r>
              <a:t>Search</a:t>
            </a:r>
          </a:p>
        </p:txBody>
      </p:sp>
      <p:sp>
        <p:nvSpPr>
          <p:cNvPr id="127" name="“How do I find a solution to a problem?”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“How do I find a solution to a problem?”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tate representation iss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 representation issues</a:t>
            </a:r>
          </a:p>
        </p:txBody>
      </p:sp>
      <p:sp>
        <p:nvSpPr>
          <p:cNvPr id="191" name="What to put in the stat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to put in the state?</a:t>
            </a:r>
          </a:p>
          <a:p>
            <a:pPr lvl="1"/>
            <a:r>
              <a:t>Important stuff</a:t>
            </a:r>
          </a:p>
          <a:p>
            <a:pPr lvl="1"/>
            <a:r>
              <a:t>Enough to differentiate between states</a:t>
            </a:r>
          </a:p>
          <a:p>
            <a:pPr/>
            <a:r>
              <a:t>What to leave out?</a:t>
            </a:r>
          </a:p>
          <a:p>
            <a:pPr lvl="1"/>
            <a:r>
              <a:t>The rest</a:t>
            </a:r>
          </a:p>
          <a:p>
            <a:pPr lvl="1"/>
            <a:r>
              <a:t>Saves space, time during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matching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tate representation iss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 representation issues</a:t>
            </a:r>
          </a:p>
        </p:txBody>
      </p:sp>
      <p:sp>
        <p:nvSpPr>
          <p:cNvPr id="194" name="Represent entire stat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6695" indent="-226695" defTabSz="496570">
              <a:spcBef>
                <a:spcPts val="800"/>
              </a:spcBef>
              <a:defRPr sz="2720"/>
            </a:pPr>
            <a:r>
              <a:t>Represent entire state?</a:t>
            </a:r>
          </a:p>
          <a:p>
            <a:pPr marL="226695" indent="-226695" defTabSz="496570">
              <a:spcBef>
                <a:spcPts val="800"/>
              </a:spcBef>
              <a:defRPr sz="2720"/>
            </a:pPr>
            <a:r>
              <a:t>Partial state representation?</a:t>
            </a:r>
          </a:p>
          <a:p>
            <a:pPr lvl="1" marL="690880" indent="-313055" defTabSz="496570">
              <a:spcBef>
                <a:spcPts val="800"/>
              </a:spcBef>
              <a:defRPr sz="2720"/>
            </a:pPr>
            <a:r>
              <a:t>Concentrate search on important features of goal</a:t>
            </a:r>
          </a:p>
          <a:p>
            <a:pPr lvl="1" marL="690880" indent="-313055" defTabSz="496570">
              <a:spcBef>
                <a:spcPts val="800"/>
              </a:spcBef>
              <a:defRPr sz="2720"/>
            </a:pPr>
            <a:r>
              <a:t>Can match multiple goals</a:t>
            </a:r>
          </a:p>
          <a:p>
            <a:pPr marL="226695" indent="-226695" defTabSz="496570">
              <a:spcBef>
                <a:spcPts val="800"/>
              </a:spcBef>
              <a:defRPr sz="2720"/>
            </a:pPr>
            <a:r>
              <a:t>Concrete or abstract state description?</a:t>
            </a:r>
          </a:p>
          <a:p>
            <a:pPr lvl="1" marL="690880" indent="-313055" defTabSz="496570">
              <a:spcBef>
                <a:spcPts val="800"/>
              </a:spcBef>
              <a:defRPr sz="2720"/>
            </a:pPr>
            <a:r>
              <a:t>“White king is on K1, black queen is on Q1,…” or “White king is in check, no moves that aren’t also in check”</a:t>
            </a:r>
          </a:p>
          <a:p>
            <a:pPr lvl="1" marL="690880" indent="-313055" defTabSz="496570">
              <a:spcBef>
                <a:spcPts val="800"/>
              </a:spcBef>
              <a:defRPr sz="2720"/>
            </a:pPr>
            <a:r>
              <a:t>Other abstract representations: “understand the utterance”, “diagnose the patient’s problem”, “create a plan to build a house”, …</a:t>
            </a:r>
          </a:p>
          <a:p>
            <a:pPr lvl="1" marL="690880" indent="-313055" defTabSz="496570">
              <a:spcBef>
                <a:spcPts val="800"/>
              </a:spcBef>
              <a:defRPr sz="2720"/>
            </a:pPr>
            <a:r>
              <a:t>Relative or absolute description (of goals, esp.)?</a:t>
            </a:r>
          </a:p>
          <a:p>
            <a:pPr lvl="2" marL="1057910" indent="-302260" defTabSz="496570">
              <a:spcBef>
                <a:spcPts val="800"/>
              </a:spcBef>
              <a:defRPr sz="2720"/>
            </a:pPr>
            <a:r>
              <a:t>“Closest state to the ocean”</a:t>
            </a:r>
          </a:p>
          <a:p>
            <a:pPr lvl="2" marL="1057910" indent="-302260" defTabSz="496570">
              <a:spcBef>
                <a:spcPts val="800"/>
              </a:spcBef>
              <a:defRPr sz="2720"/>
            </a:pPr>
            <a:r>
              <a:t>Diagnosis that covers most symptoms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tate space repres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 space representation</a:t>
            </a:r>
          </a:p>
        </p:txBody>
      </p:sp>
      <p:sp>
        <p:nvSpPr>
          <p:cNvPr id="197" name="Represent entire state spac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0697" indent="-250697" defTabSz="549148">
              <a:spcBef>
                <a:spcPts val="900"/>
              </a:spcBef>
              <a:defRPr sz="3008"/>
            </a:pPr>
            <a:r>
              <a:t>Represent entire state space?</a:t>
            </a:r>
          </a:p>
          <a:p>
            <a:pPr lvl="1" marL="764031" indent="-346202" defTabSz="549148">
              <a:spcBef>
                <a:spcPts val="900"/>
              </a:spcBef>
              <a:defRPr sz="3008"/>
            </a:pPr>
            <a:r>
              <a:t>Pros: can use global knowledge, can guarantee optimal path</a:t>
            </a:r>
          </a:p>
          <a:p>
            <a:pPr lvl="1" marL="764031" indent="-346202" defTabSz="549148">
              <a:spcBef>
                <a:spcPts val="900"/>
              </a:spcBef>
              <a:defRPr sz="3008"/>
            </a:pPr>
            <a:r>
              <a:t>Cons: map of space may be unavailable, size may be huge (GPS route planning, chess) or infinite (NLP) — too big to store, too big to search efficiently</a:t>
            </a:r>
          </a:p>
          <a:p>
            <a:pPr marL="250697" indent="-250697" defTabSz="549148">
              <a:spcBef>
                <a:spcPts val="900"/>
              </a:spcBef>
              <a:defRPr sz="3008"/>
            </a:pPr>
            <a:r>
              <a:t>Generate states as needed?</a:t>
            </a:r>
          </a:p>
          <a:p>
            <a:pPr lvl="1" marL="764031" indent="-346202" defTabSz="549148">
              <a:spcBef>
                <a:spcPts val="900"/>
              </a:spcBef>
              <a:defRPr sz="3008"/>
            </a:pPr>
            <a:r>
              <a:t>Need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operators</a:t>
            </a:r>
            <a:r>
              <a:t> to apply to states ⇒ children</a:t>
            </a:r>
          </a:p>
          <a:p>
            <a:pPr lvl="1" marL="764031" indent="-346202" defTabSz="549148">
              <a:spcBef>
                <a:spcPts val="900"/>
              </a:spcBef>
              <a:defRPr sz="3008"/>
            </a:pPr>
            <a:r>
              <a:t>Pros: cheaper for large search spaces, can deal with huge/infinite search spaces</a:t>
            </a:r>
          </a:p>
          <a:p>
            <a:pPr lvl="1" marL="764031" indent="-346202" defTabSz="549148">
              <a:spcBef>
                <a:spcPts val="900"/>
              </a:spcBef>
              <a:defRPr sz="3008"/>
            </a:pPr>
            <a:r>
              <a:t>Cons: maybe inefficient for small search spaces, may not be able to “run” operators in reverse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pera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Operators</a:t>
            </a:r>
          </a:p>
        </p:txBody>
      </p:sp>
      <p:sp>
        <p:nvSpPr>
          <p:cNvPr id="200" name="Operator — if s, si are stat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Operator — if </a:t>
            </a:r>
            <a:r>
              <a:rPr i="1"/>
              <a:t>s, s</a:t>
            </a:r>
            <a:r>
              <a:rPr baseline="-5999" i="1"/>
              <a:t>i</a:t>
            </a:r>
            <a:r>
              <a:rPr i="1"/>
              <a:t> </a:t>
            </a:r>
            <a:r>
              <a:t>are states:</a:t>
            </a:r>
          </a:p>
          <a:p>
            <a:pPr/>
          </a:p>
          <a:p>
            <a:pPr/>
            <a:r>
              <a:t>Operator set: defines all legal state transitions</a:t>
            </a:r>
          </a:p>
          <a:p>
            <a:pPr/>
            <a:r>
              <a:t>Choosing operator to apply to state:</a:t>
            </a:r>
          </a:p>
          <a:p>
            <a:pPr lvl="1"/>
            <a:r>
              <a:t>Match description of applicable state(s) to current state</a:t>
            </a:r>
          </a:p>
          <a:p>
            <a:pPr lvl="1">
              <a:defRPr>
                <a:solidFill>
                  <a:schemeClr val="accent1">
                    <a:lumOff val="13529"/>
                  </a:schemeClr>
                </a:solidFill>
              </a:defRPr>
            </a:pPr>
            <a:r>
              <a:t>Preconditions</a:t>
            </a:r>
          </a:p>
          <a:p>
            <a:pPr/>
            <a:r>
              <a:t>Operator provides description of new state</a:t>
            </a:r>
          </a:p>
        </p:txBody>
      </p:sp>
      <p:sp>
        <p:nvSpPr>
          <p:cNvPr id="201" name="Equation"/>
          <p:cNvSpPr txBox="1"/>
          <p:nvPr/>
        </p:nvSpPr>
        <p:spPr>
          <a:xfrm>
            <a:off x="2415150" y="2354255"/>
            <a:ext cx="3435920" cy="44916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{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38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…</m:t>
                  </m:r>
                  <m:r>
                    <a:rPr xmlns:a="http://schemas.openxmlformats.org/drawingml/2006/main" sz="38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}</m:t>
                  </m:r>
                </m:oMath>
              </m:oMathPara>
            </a14:m>
            <a:endParaRPr sz="3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obot world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Robot world:</a:t>
            </a:r>
          </a:p>
        </p:txBody>
      </p:sp>
      <p:pic>
        <p:nvPicPr>
          <p:cNvPr id="204" name="robot-world.png" descr="robot-wor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8815" y="1761061"/>
            <a:ext cx="3875668" cy="387566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tate representation?…"/>
          <p:cNvSpPr txBox="1"/>
          <p:nvPr/>
        </p:nvSpPr>
        <p:spPr>
          <a:xfrm>
            <a:off x="743396" y="6320946"/>
            <a:ext cx="11518008" cy="3342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266700" indent="-266700" algn="l">
              <a:spcBef>
                <a:spcPts val="1000"/>
              </a:spcBef>
              <a:buSzPct val="100000"/>
              <a:buChar char="•"/>
              <a:defRPr b="0" sz="3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State representation?</a:t>
            </a:r>
          </a:p>
          <a:p>
            <a:pPr marL="266700" indent="-266700" algn="l">
              <a:spcBef>
                <a:spcPts val="1000"/>
              </a:spcBef>
              <a:buSzPct val="100000"/>
              <a:buChar char="•"/>
              <a:defRPr b="0" sz="3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Initial state?  Goal state?</a:t>
            </a:r>
          </a:p>
          <a:p>
            <a:pPr marL="266700" indent="-266700" algn="l">
              <a:spcBef>
                <a:spcPts val="1000"/>
              </a:spcBef>
              <a:buSzPct val="100000"/>
              <a:buChar char="•"/>
              <a:defRPr b="0" sz="3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Operators?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Uninformed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Uninformed 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Blind (uninformed)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Blind (uninformed) search</a:t>
            </a:r>
          </a:p>
        </p:txBody>
      </p:sp>
      <p:sp>
        <p:nvSpPr>
          <p:cNvPr id="210" name="Basically, all the searches you’ve seen so f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Basically, all the searches you’ve seen so far</a:t>
            </a:r>
          </a:p>
          <a:p>
            <a:pPr/>
            <a:r>
              <a:t>No information used about topology of state space</a:t>
            </a:r>
          </a:p>
          <a:p>
            <a:pPr/>
            <a:r>
              <a:t>Which node chosen for expansion ⇒ search 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earch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 trees</a:t>
            </a:r>
          </a:p>
        </p:txBody>
      </p:sp>
      <p:sp>
        <p:nvSpPr>
          <p:cNvPr id="213" name="Search space: graph of sta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3364" indent="-253364" defTabSz="554990">
              <a:spcBef>
                <a:spcPts val="900"/>
              </a:spcBef>
              <a:defRPr sz="3040"/>
            </a:pPr>
            <a:r>
              <a:t>Search space: graph of states</a:t>
            </a:r>
          </a:p>
          <a:p>
            <a:pPr marL="253364" indent="-253364" defTabSz="554990">
              <a:spcBef>
                <a:spcPts val="900"/>
              </a:spcBef>
              <a:defRPr sz="3040"/>
            </a:pPr>
            <a:r>
              <a:rPr>
                <a:solidFill>
                  <a:schemeClr val="accent1">
                    <a:lumOff val="13529"/>
                  </a:schemeClr>
                </a:solidFill>
              </a:rPr>
              <a:t>Search tree:</a:t>
            </a:r>
            <a:r>
              <a:t> 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Record/state of search so far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Root: node corresponding to initial state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Leaves: nodes that are candidates for expansion (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frontier</a:t>
            </a:r>
            <a:r>
              <a:t>)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Interior nodes: states that have been seen/expanded</a:t>
            </a:r>
          </a:p>
          <a:p>
            <a:pPr marL="253364" indent="-253364" defTabSz="554990">
              <a:spcBef>
                <a:spcPts val="900"/>
              </a:spcBef>
              <a:defRPr sz="3040"/>
            </a:pPr>
            <a:r>
              <a:t>Nodes ⇔ states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Information about the state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Bookkeeping information</a:t>
            </a:r>
          </a:p>
          <a:p>
            <a:pPr marL="253364" indent="-253364" defTabSz="554990">
              <a:spcBef>
                <a:spcPts val="900"/>
              </a:spcBef>
              <a:defRPr sz="3040"/>
            </a:pPr>
            <a:r>
              <a:t>Don’t want repeated nodes</a:t>
            </a:r>
          </a:p>
          <a:p>
            <a:pPr marL="253364" indent="-253364" defTabSz="554990">
              <a:spcBef>
                <a:spcPts val="900"/>
              </a:spcBef>
              <a:defRPr sz="3040"/>
            </a:pPr>
            <a:r>
              <a:t>Path from root → goal node at leaves = 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earch space vs search tre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 space vs search tree</a:t>
            </a:r>
          </a:p>
        </p:txBody>
      </p:sp>
      <p:pic>
        <p:nvPicPr>
          <p:cNvPr id="216" name="search-space-vs-tree.png" descr="search-space-vs-tre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2072" y="1591003"/>
            <a:ext cx="9020656" cy="7903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Kinds of search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Kinds of search algorithms</a:t>
            </a:r>
          </a:p>
        </p:txBody>
      </p:sp>
      <p:sp>
        <p:nvSpPr>
          <p:cNvPr id="219" name="Uninformed sear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1365" indent="-261365" defTabSz="572516">
              <a:spcBef>
                <a:spcPts val="900"/>
              </a:spcBef>
              <a:defRPr sz="3136">
                <a:solidFill>
                  <a:schemeClr val="accent1">
                    <a:lumOff val="13529"/>
                  </a:schemeClr>
                </a:solidFill>
              </a:defRPr>
            </a:pPr>
            <a:r>
              <a:t>Uninformed search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No knowledge about search space guides search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Often exponential in worst &amp; average case</a:t>
            </a:r>
          </a:p>
          <a:p>
            <a:pPr lvl="2" marL="1219708" indent="-348488" defTabSz="572516">
              <a:spcBef>
                <a:spcPts val="900"/>
              </a:spcBef>
              <a:defRPr sz="3136"/>
            </a:pPr>
            <a:r>
              <a:t>Not exponential in total number of nodes </a:t>
            </a:r>
            <a:r>
              <a:rPr i="1"/>
              <a:t>n</a:t>
            </a:r>
            <a:r>
              <a:t>!</a:t>
            </a:r>
          </a:p>
          <a:p>
            <a:pPr lvl="2" marL="1219708" indent="-348488" defTabSz="572516">
              <a:spcBef>
                <a:spcPts val="900"/>
              </a:spcBef>
              <a:defRPr sz="3136"/>
            </a:pPr>
            <a:r>
              <a:t>Rather, search is exponential in </a:t>
            </a:r>
            <a:r>
              <a:rPr i="1"/>
              <a:t>depth</a:t>
            </a:r>
            <a:r>
              <a:t> of search tree</a:t>
            </a:r>
          </a:p>
          <a:p>
            <a:pPr lvl="2" marL="1219708" indent="-348488" defTabSz="572516">
              <a:spcBef>
                <a:spcPts val="900"/>
              </a:spcBef>
              <a:defRPr sz="3136"/>
            </a:pPr>
            <a:r>
              <a:t>If </a:t>
            </a:r>
            <a:r>
              <a:rPr i="1"/>
              <a:t>b</a:t>
            </a:r>
            <a:r>
              <a:t> = branching factor, </a:t>
            </a:r>
            <a:r>
              <a:rPr i="1"/>
              <a:t>d</a:t>
            </a:r>
            <a:r>
              <a:t> = depth, then most are</a:t>
            </a:r>
          </a:p>
          <a:p>
            <a:pPr lvl="2" marL="1219708" indent="-348488" defTabSz="572516">
              <a:spcBef>
                <a:spcPts val="900"/>
              </a:spcBef>
              <a:defRPr i="1" sz="3136"/>
            </a:pPr>
            <a:r>
              <a:t>n</a:t>
            </a:r>
            <a:r>
              <a:rPr i="0"/>
              <a:t> is also </a:t>
            </a:r>
            <a:endParaRPr i="0"/>
          </a:p>
          <a:p>
            <a:pPr marL="261365" indent="-261365" defTabSz="572516">
              <a:spcBef>
                <a:spcPts val="900"/>
              </a:spcBef>
              <a:defRPr i="1" sz="3136"/>
            </a:pPr>
            <a:r>
              <a:rPr i="0">
                <a:solidFill>
                  <a:schemeClr val="accent1">
                    <a:lumOff val="13529"/>
                  </a:schemeClr>
                </a:solidFill>
              </a:rPr>
              <a:t>Informed (heuristic) search</a:t>
            </a:r>
            <a:endParaRPr i="0"/>
          </a:p>
          <a:p>
            <a:pPr lvl="1" marL="796544" indent="-360934" defTabSz="572516">
              <a:spcBef>
                <a:spcPts val="900"/>
              </a:spcBef>
              <a:defRPr i="1" sz="3136"/>
            </a:pPr>
            <a:r>
              <a:rPr i="0"/>
              <a:t>Use </a:t>
            </a:r>
            <a:r>
              <a:rPr i="0">
                <a:solidFill>
                  <a:schemeClr val="accent1">
                    <a:lumOff val="13529"/>
                  </a:schemeClr>
                </a:solidFill>
              </a:rPr>
              <a:t>heuristic</a:t>
            </a:r>
            <a:r>
              <a:rPr i="0"/>
              <a:t> knowledge to choose nodes</a:t>
            </a:r>
            <a:endParaRPr i="0"/>
          </a:p>
          <a:p>
            <a:pPr lvl="1" marL="796544" indent="-360934" defTabSz="572516">
              <a:spcBef>
                <a:spcPts val="900"/>
              </a:spcBef>
              <a:defRPr i="1" sz="3136"/>
            </a:pPr>
            <a:r>
              <a:rPr i="0"/>
              <a:t>Heuristics about topology, problem structure, domain, problem solving itself</a:t>
            </a:r>
          </a:p>
        </p:txBody>
      </p:sp>
      <p:sp>
        <p:nvSpPr>
          <p:cNvPr id="220" name="Equation"/>
          <p:cNvSpPr txBox="1"/>
          <p:nvPr/>
        </p:nvSpPr>
        <p:spPr>
          <a:xfrm>
            <a:off x="10917126" y="4955319"/>
            <a:ext cx="985111" cy="47225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6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6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600">
              <a:solidFill>
                <a:srgbClr val="FFFFFF"/>
              </a:solidFill>
            </a:endParaRPr>
          </a:p>
        </p:txBody>
      </p:sp>
      <p:sp>
        <p:nvSpPr>
          <p:cNvPr id="221" name="Equation"/>
          <p:cNvSpPr txBox="1"/>
          <p:nvPr/>
        </p:nvSpPr>
        <p:spPr>
          <a:xfrm>
            <a:off x="3610498" y="5580472"/>
            <a:ext cx="985111" cy="47225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6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6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e probl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problem</a:t>
            </a:r>
          </a:p>
        </p:txBody>
      </p:sp>
      <p:sp>
        <p:nvSpPr>
          <p:cNvPr id="130" name="Give some description of a goal, how to achieve it?…"/>
          <p:cNvSpPr txBox="1"/>
          <p:nvPr>
            <p:ph type="body" idx="1"/>
          </p:nvPr>
        </p:nvSpPr>
        <p:spPr>
          <a:xfrm>
            <a:off x="743396" y="1562100"/>
            <a:ext cx="11518008" cy="6451551"/>
          </a:xfrm>
          <a:prstGeom prst="rect">
            <a:avLst/>
          </a:prstGeom>
        </p:spPr>
        <p:txBody>
          <a:bodyPr/>
          <a:lstStyle/>
          <a:p>
            <a:pPr marL="253364" indent="-253364" defTabSz="554990">
              <a:spcBef>
                <a:spcPts val="900"/>
              </a:spcBef>
              <a:defRPr sz="3040"/>
            </a:pPr>
            <a:r>
              <a:t>Give some description of a goal, how to achieve it?</a:t>
            </a:r>
          </a:p>
          <a:p>
            <a:pPr marL="253364" indent="-253364" defTabSz="554990">
              <a:spcBef>
                <a:spcPts val="900"/>
              </a:spcBef>
              <a:defRPr sz="3040"/>
            </a:pPr>
            <a:r>
              <a:t>Think of agent 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Being in some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state</a:t>
            </a:r>
            <a:endParaRPr>
              <a:solidFill>
                <a:schemeClr val="accent1">
                  <a:lumOff val="13529"/>
                </a:schemeClr>
              </a:solidFill>
            </a:endParaRPr>
          </a:p>
          <a:p>
            <a:pPr lvl="1" marL="1296563" indent="0" defTabSz="554990">
              <a:spcBef>
                <a:spcPts val="900"/>
              </a:spcBef>
              <a:buSzTx/>
              <a:buNone/>
              <a:defRPr sz="3040"/>
            </a:pPr>
            <a:r>
              <a:t>Chess: board position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Knowing what properties a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goal state</a:t>
            </a:r>
            <a:r>
              <a:t> should have</a:t>
            </a:r>
          </a:p>
          <a:p>
            <a:pPr lvl="1" marL="1296563" indent="0" defTabSz="554990">
              <a:spcBef>
                <a:spcPts val="900"/>
              </a:spcBef>
              <a:buSzTx/>
              <a:buNone/>
              <a:defRPr sz="3040"/>
            </a:pPr>
            <a:r>
              <a:t>Chess: king in check, nowhere to move that isn’t in check</a:t>
            </a:r>
          </a:p>
          <a:p>
            <a:pPr lvl="1" marL="772159" indent="-349884" defTabSz="554990">
              <a:spcBef>
                <a:spcPts val="900"/>
              </a:spcBef>
              <a:defRPr sz="3040"/>
            </a:pPr>
            <a:r>
              <a:t>Knowing how to move from state to state</a:t>
            </a:r>
          </a:p>
          <a:p>
            <a:pPr lvl="1" marL="1296563" indent="0" defTabSz="554990">
              <a:spcBef>
                <a:spcPts val="900"/>
              </a:spcBef>
              <a:buSzTx/>
              <a:buNone/>
              <a:defRPr sz="3040"/>
            </a:pPr>
            <a:r>
              <a:t>Chess: rules of the game</a:t>
            </a:r>
          </a:p>
          <a:p>
            <a:pPr marL="253364" indent="-253364" defTabSz="554990">
              <a:spcBef>
                <a:spcPts val="900"/>
              </a:spcBef>
              <a:defRPr sz="3040"/>
            </a:pPr>
            <a:r>
              <a:rPr>
                <a:solidFill>
                  <a:schemeClr val="accent1">
                    <a:lumOff val="13529"/>
                  </a:schemeClr>
                </a:solidFill>
              </a:rPr>
              <a:t>State space:</a:t>
            </a:r>
            <a:r>
              <a:t> composed of all possible states</a:t>
            </a:r>
          </a:p>
          <a:p>
            <a:pPr marL="253364" indent="-253364" defTabSz="554990">
              <a:spcBef>
                <a:spcPts val="900"/>
              </a:spcBef>
              <a:defRPr sz="3040"/>
            </a:pPr>
            <a:r>
              <a:rPr>
                <a:solidFill>
                  <a:schemeClr val="accent1">
                    <a:lumOff val="13529"/>
                  </a:schemeClr>
                </a:solidFill>
              </a:rPr>
              <a:t>State space search:</a:t>
            </a:r>
            <a:r>
              <a:t> </a:t>
            </a:r>
          </a:p>
        </p:txBody>
      </p:sp>
      <p:grpSp>
        <p:nvGrpSpPr>
          <p:cNvPr id="133" name="From a start state, find a path to a goal state"/>
          <p:cNvGrpSpPr/>
          <p:nvPr/>
        </p:nvGrpSpPr>
        <p:grpSpPr>
          <a:xfrm>
            <a:off x="2727668" y="8077199"/>
            <a:ext cx="7549464" cy="762002"/>
            <a:chOff x="0" y="0"/>
            <a:chExt cx="7549463" cy="762000"/>
          </a:xfrm>
        </p:grpSpPr>
        <p:sp>
          <p:nvSpPr>
            <p:cNvPr id="132" name="From a start state, find a path to a goal state"/>
            <p:cNvSpPr txBox="1"/>
            <p:nvPr/>
          </p:nvSpPr>
          <p:spPr>
            <a:xfrm>
              <a:off x="38100" y="38100"/>
              <a:ext cx="7473265" cy="685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900">
                  <a:latin typeface="Avenir Next"/>
                  <a:ea typeface="Avenir Next"/>
                  <a:cs typeface="Avenir Next"/>
                  <a:sym typeface="Avenir Next"/>
                </a:defRPr>
              </a:lvl1pPr>
            </a:lstStyle>
            <a:p>
              <a:pPr/>
              <a:r>
                <a:t>From a start state, find a path to a goal state</a:t>
              </a:r>
            </a:p>
          </p:txBody>
        </p:sp>
        <p:pic>
          <p:nvPicPr>
            <p:cNvPr id="131" name="From a start state, find a path to a goal state" descr="From a start state, find a path to a goal stat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7549465" cy="7620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  <p:bldP build="whole" bldLvl="1" animBg="1" rev="0" advAuto="0" spid="13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Kinds of search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6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Kinds of search algorithms </a:t>
            </a:r>
          </a:p>
        </p:txBody>
      </p:sp>
      <p:sp>
        <p:nvSpPr>
          <p:cNvPr id="224" name="Searches also differ by general order they expand nod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Searches also differ by general order they expand nodes</a:t>
            </a:r>
          </a:p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Breadth-first search</a:t>
            </a:r>
            <a:r>
              <a:t> (BFS)</a:t>
            </a:r>
          </a:p>
          <a:p>
            <a:pPr lvl="1"/>
            <a:r>
              <a:t>What is it?</a:t>
            </a:r>
          </a:p>
          <a:p>
            <a:pPr lvl="1"/>
            <a:r>
              <a:t>Implement with what data structure?</a:t>
            </a:r>
          </a:p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Depth-first search</a:t>
            </a:r>
            <a:r>
              <a:t> (DFS)</a:t>
            </a:r>
          </a:p>
          <a:p>
            <a:pPr lvl="1"/>
            <a:r>
              <a:t>What is it?</a:t>
            </a:r>
          </a:p>
          <a:p>
            <a:pPr lvl="1"/>
            <a:r>
              <a:t>Implement with what data structure?</a:t>
            </a:r>
          </a:p>
          <a:p>
            <a:pPr lvl="1"/>
            <a:r>
              <a:t>Temporal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backtracking</a:t>
            </a:r>
          </a:p>
          <a:p>
            <a:pPr lvl="1"/>
            <a:r>
              <a:t>Backtracking during search vs during execution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valuating search algorith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search algorithms</a:t>
            </a:r>
          </a:p>
        </p:txBody>
      </p:sp>
      <p:sp>
        <p:nvSpPr>
          <p:cNvPr id="227" name="Completene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Completeness</a:t>
            </a:r>
            <a:r>
              <a:t> </a:t>
            </a:r>
          </a:p>
          <a:p>
            <a:pPr/>
            <a:r>
              <a:t>Time/space complexity </a:t>
            </a:r>
          </a:p>
          <a:p>
            <a:pPr/>
            <a:r>
              <a:t>Optimality</a:t>
            </a:r>
          </a:p>
          <a:p>
            <a:pPr lvl="1"/>
            <a:r>
              <a:t>of quality of solution (path cost, goal selected)</a:t>
            </a:r>
          </a:p>
          <a:p>
            <a:pPr lvl="1"/>
            <a:r>
              <a:t>of search effort/space</a:t>
            </a:r>
          </a:p>
          <a:p>
            <a:pPr/>
            <a:r>
              <a:t>Complexity of algorithm (to some extent)</a:t>
            </a:r>
          </a:p>
          <a:p>
            <a:pPr marL="0" indent="0" algn="ctr">
              <a:buSzTx/>
              <a:buNone/>
            </a:pPr>
            <a:r>
              <a:t>Surprise: trade-offs!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Evaluation of BF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 of BFS</a:t>
            </a:r>
          </a:p>
        </p:txBody>
      </p:sp>
      <p:sp>
        <p:nvSpPr>
          <p:cNvPr id="230" name="As a group, answ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a group, answer:</a:t>
            </a:r>
          </a:p>
          <a:p>
            <a:pPr lvl="1"/>
            <a:r>
              <a:t>Complete?</a:t>
            </a:r>
          </a:p>
          <a:p>
            <a:pPr lvl="1"/>
            <a:r>
              <a:t>Optimal?  If yes, under what condition(s)?</a:t>
            </a:r>
          </a:p>
          <a:p>
            <a:pPr lvl="1"/>
            <a:r>
              <a:t>Time complexity?</a:t>
            </a:r>
          </a:p>
          <a:p>
            <a:pPr lvl="1"/>
            <a:r>
              <a:t>Space complexity?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Evaluation of BF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 of BFS</a:t>
            </a:r>
          </a:p>
        </p:txBody>
      </p:sp>
      <p:sp>
        <p:nvSpPr>
          <p:cNvPr id="233" name="Complet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Complete?</a:t>
            </a:r>
          </a:p>
          <a:p>
            <a:pPr/>
            <a:r>
              <a:t>Optimal?  If yes, under what condition(s)?</a:t>
            </a:r>
          </a:p>
          <a:p>
            <a:pPr/>
            <a:r>
              <a:t>Time complexity:</a:t>
            </a:r>
          </a:p>
          <a:p>
            <a:pPr lvl="1"/>
            <a:r>
              <a:t>Process each node, each edge, so </a:t>
            </a:r>
          </a:p>
          <a:p>
            <a:pPr lvl="1"/>
            <a:r>
              <a:t>Best, average, and worst-case time!</a:t>
            </a:r>
          </a:p>
          <a:p>
            <a:pPr lvl="1"/>
            <a:r>
              <a:t>Cool — linear…right?</a:t>
            </a:r>
          </a:p>
          <a:p>
            <a:pPr lvl="1"/>
            <a:r>
              <a:t>Suppose goal is </a:t>
            </a:r>
            <a:r>
              <a:rPr i="1"/>
              <a:t>d</a:t>
            </a:r>
            <a:r>
              <a:t> links away from root, and on average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branching factor</a:t>
            </a:r>
            <a:r>
              <a:t> is </a:t>
            </a:r>
            <a:r>
              <a:rPr i="1"/>
              <a:t>b</a:t>
            </a:r>
            <a:r>
              <a:t> </a:t>
            </a:r>
          </a:p>
          <a:p>
            <a:pPr lvl="1"/>
            <a:r>
              <a:t>#nodes seen/expanded? or, better, what is </a:t>
            </a:r>
            <a:r>
              <a:rPr>
                <a:latin typeface="Times"/>
                <a:ea typeface="Times"/>
                <a:cs typeface="Times"/>
                <a:sym typeface="Times"/>
              </a:rPr>
              <a:t>| </a:t>
            </a:r>
            <a:r>
              <a:rPr i="1">
                <a:latin typeface="Times"/>
                <a:ea typeface="Times"/>
                <a:cs typeface="Times"/>
                <a:sym typeface="Times"/>
              </a:rPr>
              <a:t>E </a:t>
            </a:r>
            <a:r>
              <a:rPr>
                <a:latin typeface="Times"/>
                <a:ea typeface="Times"/>
                <a:cs typeface="Times"/>
                <a:sym typeface="Times"/>
              </a:rPr>
              <a:t>|?</a:t>
            </a:r>
            <a:endParaRPr>
              <a:latin typeface="Times"/>
              <a:ea typeface="Times"/>
              <a:cs typeface="Times"/>
              <a:sym typeface="Times"/>
            </a:endParaRPr>
          </a:p>
          <a:p>
            <a:pPr/>
            <a:r>
              <a:t>Space complexity?</a:t>
            </a:r>
          </a:p>
        </p:txBody>
      </p:sp>
      <p:sp>
        <p:nvSpPr>
          <p:cNvPr id="234" name="Equation"/>
          <p:cNvSpPr txBox="1"/>
          <p:nvPr/>
        </p:nvSpPr>
        <p:spPr>
          <a:xfrm>
            <a:off x="8068083" y="3803362"/>
            <a:ext cx="2390417" cy="37998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4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400">
              <a:solidFill>
                <a:srgbClr val="FFFFFF"/>
              </a:solidFill>
            </a:endParaRPr>
          </a:p>
        </p:txBody>
      </p:sp>
      <p:sp>
        <p:nvSpPr>
          <p:cNvPr id="235" name="Equation"/>
          <p:cNvSpPr txBox="1"/>
          <p:nvPr/>
        </p:nvSpPr>
        <p:spPr>
          <a:xfrm>
            <a:off x="10787564" y="7035304"/>
            <a:ext cx="877065" cy="4197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p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FFFFFF"/>
              </a:solidFill>
            </a:endParaRPr>
          </a:p>
        </p:txBody>
      </p:sp>
      <p:sp>
        <p:nvSpPr>
          <p:cNvPr id="236" name="Equation"/>
          <p:cNvSpPr txBox="1"/>
          <p:nvPr/>
        </p:nvSpPr>
        <p:spPr>
          <a:xfrm>
            <a:off x="4857534" y="7745334"/>
            <a:ext cx="877065" cy="41978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p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5" grpId="1"/>
      <p:bldP build="whole" bldLvl="1" animBg="1" rev="0" advAuto="0" spid="236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How bad is that, though, reall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43305">
              <a:defRPr sz="6045"/>
            </a:pPr>
            <a:r>
              <a:t>How bad is </a:t>
            </a:r>
            <a:r>
              <a:rPr u="sng"/>
              <a:t>that</a:t>
            </a:r>
            <a:r>
              <a:t>, though, really?</a:t>
            </a:r>
          </a:p>
        </p:txBody>
      </p:sp>
      <p:sp>
        <p:nvSpPr>
          <p:cNvPr id="239" name="Suppose b = 2, process 1 edge/ns"/>
          <p:cNvSpPr txBox="1"/>
          <p:nvPr>
            <p:ph type="body" sz="quarter" idx="1"/>
          </p:nvPr>
        </p:nvSpPr>
        <p:spPr>
          <a:xfrm>
            <a:off x="743396" y="1562100"/>
            <a:ext cx="11518008" cy="716414"/>
          </a:xfrm>
          <a:prstGeom prst="rect">
            <a:avLst/>
          </a:prstGeom>
        </p:spPr>
        <p:txBody>
          <a:bodyPr/>
          <a:lstStyle/>
          <a:p>
            <a:pPr/>
            <a:r>
              <a:t>Suppose </a:t>
            </a:r>
            <a:r>
              <a:rPr i="1"/>
              <a:t>b </a:t>
            </a:r>
            <a:r>
              <a:t>= 2, process 1 edge/ns</a:t>
            </a:r>
          </a:p>
        </p:txBody>
      </p:sp>
      <p:pic>
        <p:nvPicPr>
          <p:cNvPr id="240" name="exponential-table.png" descr="exponential-tabl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5701" y="2367720"/>
            <a:ext cx="7318798" cy="6585474"/>
          </a:xfrm>
          <a:prstGeom prst="rect">
            <a:avLst/>
          </a:prstGeom>
        </p:spPr>
      </p:pic>
      <p:sp>
        <p:nvSpPr>
          <p:cNvPr id="241" name="Rectangle"/>
          <p:cNvSpPr/>
          <p:nvPr/>
        </p:nvSpPr>
        <p:spPr>
          <a:xfrm>
            <a:off x="5919623" y="3916158"/>
            <a:ext cx="4199573" cy="49033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2" name="Rectangle"/>
          <p:cNvSpPr/>
          <p:nvPr/>
        </p:nvSpPr>
        <p:spPr>
          <a:xfrm>
            <a:off x="5965647" y="4531262"/>
            <a:ext cx="3627108" cy="27662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3" name="Rectangle"/>
          <p:cNvSpPr/>
          <p:nvPr/>
        </p:nvSpPr>
        <p:spPr>
          <a:xfrm>
            <a:off x="6335575" y="6539706"/>
            <a:ext cx="3627108" cy="23072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44" name="Rectangle"/>
          <p:cNvSpPr/>
          <p:nvPr/>
        </p:nvSpPr>
        <p:spPr>
          <a:xfrm>
            <a:off x="5980924" y="2348670"/>
            <a:ext cx="4336411" cy="662357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1000" fill="hold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000" fill="hold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6" dur="1000" fill="hold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1" dur="1000" fill="hold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4"/>
      <p:bldP build="whole" bldLvl="1" animBg="1" rev="0" advAuto="0" spid="241" grpId="2"/>
      <p:bldP build="whole" bldLvl="1" animBg="1" rev="0" advAuto="0" spid="242" grpId="3"/>
      <p:bldP build="whole" bldLvl="1" animBg="1" rev="0" advAuto="0" spid="24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How bad is space complexity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6305"/>
            </a:lvl1pPr>
          </a:lstStyle>
          <a:p>
            <a:pPr/>
            <a:r>
              <a:t>How bad is space complexity?</a:t>
            </a:r>
          </a:p>
        </p:txBody>
      </p:sp>
      <p:sp>
        <p:nvSpPr>
          <p:cNvPr id="247" name="Do we need to store all expanded nodes?…"/>
          <p:cNvSpPr txBox="1"/>
          <p:nvPr>
            <p:ph type="body" idx="1"/>
          </p:nvPr>
        </p:nvSpPr>
        <p:spPr>
          <a:xfrm>
            <a:off x="743396" y="1562100"/>
            <a:ext cx="11518008" cy="7547174"/>
          </a:xfrm>
          <a:prstGeom prst="rect">
            <a:avLst/>
          </a:prstGeom>
        </p:spPr>
        <p:txBody>
          <a:bodyPr/>
          <a:lstStyle/>
          <a:p>
            <a:pPr marL="261365" indent="-261365" defTabSz="572516">
              <a:spcBef>
                <a:spcPts val="900"/>
              </a:spcBef>
              <a:defRPr sz="3136"/>
            </a:pPr>
            <a:r>
              <a:t>Do we need to store all expanded nodes?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Could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prune</a:t>
            </a:r>
            <a:r>
              <a:t> branch when we reach known node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Problem: how do we know?</a:t>
            </a:r>
          </a:p>
          <a:p>
            <a:pPr marL="261365" indent="-261365" defTabSz="572516">
              <a:spcBef>
                <a:spcPts val="900"/>
              </a:spcBef>
              <a:defRPr sz="3136"/>
            </a:pPr>
            <a:r>
              <a:t>Worst case — search space is a tree</a:t>
            </a:r>
          </a:p>
          <a:p>
            <a:pPr marL="261365" indent="-261365" defTabSz="572516">
              <a:spcBef>
                <a:spcPts val="900"/>
              </a:spcBef>
              <a:defRPr sz="3136"/>
            </a:pPr>
            <a:r>
              <a:t>Suppose only require 1 byte/node</a:t>
            </a:r>
          </a:p>
          <a:p>
            <a:pPr marL="261365" indent="-261365" defTabSz="572516">
              <a:spcBef>
                <a:spcPts val="900"/>
              </a:spcBef>
              <a:defRPr sz="3136"/>
            </a:pPr>
            <a:r>
              <a:t>For </a:t>
            </a:r>
            <a:r>
              <a:rPr i="1"/>
              <a:t>b</a:t>
            </a:r>
            <a:r>
              <a:t>, </a:t>
            </a:r>
            <a:r>
              <a:rPr i="1"/>
              <a:t>d</a:t>
            </a:r>
            <a:r>
              <a:t> from before: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Goal at level 30 ⇒ need 1 GiB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Goal at level 85 ⇒ 32 YiB (yobibytes or 39 yottabytes) = 35 trillion TiB!</a:t>
            </a:r>
          </a:p>
          <a:p>
            <a:pPr marL="261365" indent="-261365" defTabSz="572516">
              <a:spcBef>
                <a:spcPts val="900"/>
              </a:spcBef>
              <a:defRPr sz="3136"/>
            </a:pPr>
            <a:r>
              <a:t>If </a:t>
            </a:r>
            <a:r>
              <a:rPr i="1"/>
              <a:t>d</a:t>
            </a:r>
            <a:r>
              <a:t> = 266, store 1 bit/atom, would need all the atoms in the universe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Evaluation of DF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Evaluation of DFS</a:t>
            </a:r>
          </a:p>
        </p:txBody>
      </p:sp>
      <p:sp>
        <p:nvSpPr>
          <p:cNvPr id="250" name="As a group, answ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a group, answer:</a:t>
            </a:r>
          </a:p>
          <a:p>
            <a:pPr lvl="1"/>
            <a:r>
              <a:t>Complete?</a:t>
            </a:r>
          </a:p>
          <a:p>
            <a:pPr lvl="1"/>
            <a:r>
              <a:t>Optimal?  If yes, under what condition(s)?</a:t>
            </a:r>
          </a:p>
          <a:p>
            <a:pPr lvl="1"/>
            <a:r>
              <a:t>Time complexity?</a:t>
            </a:r>
          </a:p>
          <a:p>
            <a:pPr lvl="1"/>
            <a:r>
              <a:t>Space complexity?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Evaluating DF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DFS</a:t>
            </a:r>
          </a:p>
        </p:txBody>
      </p:sp>
      <p:sp>
        <p:nvSpPr>
          <p:cNvPr id="253" name="Complet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Complete?</a:t>
            </a:r>
          </a:p>
          <a:p>
            <a:pPr/>
            <a:r>
              <a:t>Optimal? If so, under what condition(s)?</a:t>
            </a:r>
          </a:p>
          <a:p>
            <a:pPr/>
            <a:r>
              <a:t>Time &amp; space complexity?</a:t>
            </a:r>
          </a:p>
          <a:p>
            <a:pPr lvl="1"/>
            <a:r>
              <a:t>With branching factor </a:t>
            </a:r>
            <a:r>
              <a:rPr i="1"/>
              <a:t>b</a:t>
            </a:r>
            <a:r>
              <a:t> and goal depth </a:t>
            </a:r>
            <a:r>
              <a:rPr i="1"/>
              <a:t>d</a:t>
            </a:r>
            <a:r>
              <a:t>…</a:t>
            </a:r>
          </a:p>
          <a:p>
            <a:pPr lvl="1"/>
            <a:r>
              <a:t>What’s max #edges traversed in worst case?</a:t>
            </a:r>
          </a:p>
          <a:p>
            <a:pPr lvl="1"/>
            <a:r>
              <a:t>What’s the max # nodes stored at any one time?</a:t>
            </a:r>
          </a:p>
        </p:txBody>
      </p:sp>
      <p:sp>
        <p:nvSpPr>
          <p:cNvPr id="254" name="All of them!"/>
          <p:cNvSpPr txBox="1"/>
          <p:nvPr/>
        </p:nvSpPr>
        <p:spPr>
          <a:xfrm>
            <a:off x="9943794" y="4303671"/>
            <a:ext cx="227513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All of them!</a:t>
            </a:r>
          </a:p>
        </p:txBody>
      </p:sp>
      <p:sp>
        <p:nvSpPr>
          <p:cNvPr id="255" name="Equation"/>
          <p:cNvSpPr txBox="1"/>
          <p:nvPr/>
        </p:nvSpPr>
        <p:spPr>
          <a:xfrm>
            <a:off x="10861531" y="5159268"/>
            <a:ext cx="929376" cy="3499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2"/>
      <p:bldP build="whole" bldLvl="1" animBg="1" rev="0" advAuto="0" spid="25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BFS vs DF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BFS vs DFS</a:t>
            </a:r>
          </a:p>
        </p:txBody>
      </p:sp>
      <p:graphicFrame>
        <p:nvGraphicFramePr>
          <p:cNvPr id="258" name="Table"/>
          <p:cNvGraphicFramePr/>
          <p:nvPr/>
        </p:nvGraphicFramePr>
        <p:xfrm>
          <a:off x="864034" y="2747962"/>
          <a:ext cx="5334001" cy="62865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87413"/>
                <a:gridCol w="4500328"/>
                <a:gridCol w="5088988"/>
              </a:tblGrid>
              <a:tr h="581284">
                <a:tc>
                  <a:txBody>
                    <a:bodyPr/>
                    <a:lstStyle/>
                    <a:p>
                      <a:pPr>
                        <a:defRPr sz="2200">
                          <a:sym typeface="Helvetica Neue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rPr>
                        <a:t>BFS</a:t>
                      </a:r>
                    </a:p>
                  </a:txBody>
                  <a:tcPr marL="50800" marR="50800" marT="50800" marB="50800" anchor="b" anchorCtr="0" horzOverflow="overflow"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rPr>
                        <a:t>DFS</a:t>
                      </a:r>
                    </a:p>
                  </a:txBody>
                  <a:tcPr marL="50800" marR="50800" marT="50800" marB="50800" anchor="b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T w="12700">
                      <a:solidFill>
                        <a:srgbClr val="D6D6D6"/>
                      </a:solidFill>
                      <a:miter lim="400000"/>
                    </a:lnT>
                  </a:tcPr>
                </a:tc>
              </a:tr>
              <a:tr h="580968">
                <a:tc>
                  <a:txBody>
                    <a:bodyPr/>
                    <a:lstStyle/>
                    <a:p>
                      <a:pPr algn="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rPr>
                        <a:t>Complete?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Yes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Yes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71036">
                <a:tc>
                  <a:txBody>
                    <a:bodyPr/>
                    <a:lstStyle/>
                    <a:p>
                      <a:pPr algn="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rPr>
                        <a:t>Optimal?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Yes (with uniform costs)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No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578374">
                <a:tc>
                  <a:txBody>
                    <a:bodyPr/>
                    <a:lstStyle/>
                    <a:p>
                      <a:pPr algn="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rPr>
                        <a:t>Time?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Exponential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Helvetica Neue"/>
                        </a:rPr>
                        <a:t>Exponential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654100">
                <a:tc>
                  <a:txBody>
                    <a:bodyPr/>
                    <a:lstStyle/>
                    <a:p>
                      <a:pPr algn="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rPr>
                        <a:t>Space?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>
                          <a:sym typeface="Helvetica Neue"/>
                        </a:defRPr>
                      </a:pPr>
                      <a:r>
                        <a:t>Exponential (</a:t>
                      </a:r>
                      <a:r>
                        <a:rPr i="1"/>
                        <a:t>b=</a:t>
                      </a:r>
                      <a:r>
                        <a:t>2,</a:t>
                      </a:r>
                      <a:r>
                        <a:rPr i="1"/>
                        <a:t>d=</a:t>
                      </a:r>
                      <a:r>
                        <a:t>80: ~1E12 TiB)</a:t>
                      </a:r>
                    </a:p>
                  </a:txBody>
                  <a:tcPr marL="50800" marR="50800" marT="50800" marB="5080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2200">
                          <a:sym typeface="Helvetica Neue"/>
                        </a:defRPr>
                      </a:pPr>
                      <a:r>
                        <a:t>Linear (</a:t>
                      </a:r>
                      <a:r>
                        <a:rPr i="1"/>
                        <a:t>b</a:t>
                      </a:r>
                      <a:r>
                        <a:t>=2, </a:t>
                      </a:r>
                      <a:r>
                        <a:rPr i="1"/>
                        <a:t>d=</a:t>
                      </a:r>
                      <a:r>
                        <a:t>80: 2x80=160 B)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</a:tcPr>
                </a:tc>
              </a:tr>
              <a:tr h="702875">
                <a:tc>
                  <a:txBody>
                    <a:bodyPr/>
                    <a:lstStyle/>
                    <a:p>
                      <a:pPr algn="r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chemeClr val="accent1">
                              <a:lumOff val="13529"/>
                            </a:schemeClr>
                          </a:solidFill>
                          <a:sym typeface="Helvetica Neue"/>
                        </a:rPr>
                        <a:t>Other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D6D6D6"/>
                      </a:solidFill>
                      <a:miter lim="400000"/>
                    </a:lnL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>
                          <a:sym typeface="Helvetica Neue"/>
                        </a:defRPr>
                      </a:pPr>
                      <a:r>
                        <a:t>Susceptible to infinite </a:t>
                      </a:r>
                      <a:r>
                        <a:rPr i="1"/>
                        <a:t>b</a:t>
                      </a:r>
                    </a:p>
                  </a:txBody>
                  <a:tcPr marL="50800" marR="50800" marT="50800" marB="50800" anchor="t" anchorCtr="0" horzOverflow="overflow"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200">
                          <a:sym typeface="Helvetica Neue"/>
                        </a:defRPr>
                      </a:pPr>
                      <a:r>
                        <a:t>Susceptible to infinite </a:t>
                      </a:r>
                      <a:r>
                        <a:rPr i="1"/>
                        <a:t>d</a:t>
                      </a:r>
                    </a:p>
                  </a:txBody>
                  <a:tcPr marL="50800" marR="50800" marT="50800" marB="50800" anchor="t" anchorCtr="0" horzOverflow="overflow">
                    <a:lnR w="12700">
                      <a:solidFill>
                        <a:srgbClr val="D6D6D6"/>
                      </a:solidFill>
                      <a:miter lim="400000"/>
                    </a:lnR>
                    <a:lnB w="12700">
                      <a:solidFill>
                        <a:srgbClr val="D6D6D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an we do bette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 we do better?</a:t>
            </a:r>
          </a:p>
        </p:txBody>
      </p:sp>
      <p:sp>
        <p:nvSpPr>
          <p:cNvPr id="261" name="Iterative deepening DFS (IDFS)…"/>
          <p:cNvSpPr txBox="1"/>
          <p:nvPr>
            <p:ph type="body" sz="half" idx="1"/>
          </p:nvPr>
        </p:nvSpPr>
        <p:spPr>
          <a:xfrm>
            <a:off x="743396" y="1562100"/>
            <a:ext cx="11518008" cy="2344444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Iterative deepening DFS</a:t>
            </a:r>
            <a:r>
              <a:t> (IDFS)</a:t>
            </a:r>
          </a:p>
          <a:p>
            <a:pPr lvl="1"/>
            <a:r>
              <a:t>Use DFS to search a series of depths into the graph</a:t>
            </a:r>
          </a:p>
          <a:p>
            <a:pPr lvl="1"/>
            <a:r>
              <a:t>Overall, behaves like BFS: expands level at a time</a:t>
            </a:r>
          </a:p>
        </p:txBody>
      </p:sp>
      <p:pic>
        <p:nvPicPr>
          <p:cNvPr id="262" name="idfs-animation.mov" descr="idfs-animation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466382" y="3754130"/>
            <a:ext cx="10072036" cy="51383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6666" fill="hold"/>
                                        <p:tgtEl>
                                          <p:spTgt spid="2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6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What can be represented in this formalis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4355"/>
            </a:lvl1pPr>
          </a:lstStyle>
          <a:p>
            <a:pPr/>
            <a:r>
              <a:t>What can be represented in this formalism?</a:t>
            </a:r>
          </a:p>
        </p:txBody>
      </p:sp>
      <p:sp>
        <p:nvSpPr>
          <p:cNvPr id="136" name="Anything that has objects, properties, relationships , ways to get from state to st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Anything that has objects, properties, relationships , ways to get from state to state</a:t>
            </a:r>
          </a:p>
          <a:p>
            <a:pPr/>
            <a:r>
              <a:t>Chess: board, pieces, properties of pieces, locations of pieces, moves…</a:t>
            </a:r>
          </a:p>
          <a:p>
            <a:pPr/>
            <a:r>
              <a:t>Theorem proving: axioms, rules of inference, theorem, objects</a:t>
            </a:r>
          </a:p>
          <a:p>
            <a:pPr/>
            <a:r>
              <a:t>Route planning: locations, roads, direction of travel of roads, speed limits, 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an we do better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 we do better?</a:t>
            </a:r>
          </a:p>
        </p:txBody>
      </p:sp>
      <p:sp>
        <p:nvSpPr>
          <p:cNvPr id="265" name="Iterative deepening DFS (IDFS)…"/>
          <p:cNvSpPr txBox="1"/>
          <p:nvPr>
            <p:ph type="body" idx="1"/>
          </p:nvPr>
        </p:nvSpPr>
        <p:spPr>
          <a:xfrm>
            <a:off x="743396" y="1562100"/>
            <a:ext cx="11518008" cy="7052712"/>
          </a:xfrm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Iterative deepening DFS</a:t>
            </a:r>
            <a:r>
              <a:t> (IDFS)</a:t>
            </a:r>
          </a:p>
          <a:p>
            <a:pPr lvl="1"/>
            <a:r>
              <a:t>Use DFS to search a series of depths into the graph</a:t>
            </a:r>
          </a:p>
          <a:p>
            <a:pPr lvl="1"/>
            <a:r>
              <a:t>Overall, behaves like BFS: expands level at a time</a:t>
            </a:r>
          </a:p>
          <a:p>
            <a:pPr lvl="1"/>
            <a:r>
              <a:t>Properties:</a:t>
            </a:r>
          </a:p>
          <a:p>
            <a:pPr lvl="2"/>
            <a:r>
              <a:t>Complete?</a:t>
            </a:r>
          </a:p>
          <a:p>
            <a:pPr lvl="2"/>
            <a:r>
              <a:t>Optimal?</a:t>
            </a:r>
          </a:p>
          <a:p>
            <a:pPr lvl="2"/>
            <a:r>
              <a:t>Time complexity?</a:t>
            </a:r>
          </a:p>
          <a:p>
            <a:pPr lvl="2"/>
            <a:r>
              <a:t>Space complexity?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Finding optimal path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Finding optimal paths</a:t>
            </a:r>
          </a:p>
        </p:txBody>
      </p:sp>
      <p:sp>
        <p:nvSpPr>
          <p:cNvPr id="268" name="With uniform costs: BFS work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With uniform costs: BFS works</a:t>
            </a:r>
          </a:p>
          <a:p>
            <a:pPr/>
            <a:r>
              <a:t>But what about weighted graphs?</a:t>
            </a:r>
          </a:p>
          <a:p>
            <a:pPr/>
            <a:r>
              <a:t>Maybe apply idea of BFS to weight maxima rather than edges</a:t>
            </a:r>
          </a:p>
          <a:p>
            <a:pPr>
              <a:defRPr>
                <a:solidFill>
                  <a:schemeClr val="accent1"/>
                </a:solidFill>
              </a:defRPr>
            </a:pPr>
            <a:r>
              <a:t>Branch-and-bound search</a:t>
            </a:r>
          </a:p>
          <a:p>
            <a:pPr lvl="1"/>
            <a:r>
              <a:t>Keep track of a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frontier</a:t>
            </a:r>
            <a:r>
              <a:t> of unexpanded nodes</a:t>
            </a:r>
          </a:p>
          <a:p>
            <a:pPr lvl="1"/>
            <a:r>
              <a:t>Keep track of cost of path to each node</a:t>
            </a:r>
          </a:p>
          <a:p>
            <a:pPr lvl="1"/>
            <a:r>
              <a:t>Expand cheapest  node among all nodes on the frontier</a:t>
            </a:r>
          </a:p>
          <a:p>
            <a:pPr lvl="1"/>
            <a:r>
              <a:t>Stop when cost of path to goal &lt; or = to cost to all other nodes on frontier</a:t>
            </a:r>
          </a:p>
          <a:p>
            <a:pPr/>
            <a:r>
              <a:t>Also called, confusingly enough,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uniform cost 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Branch-and-bound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Branch-and-bound search</a:t>
            </a:r>
          </a:p>
        </p:txBody>
      </p:sp>
      <p:pic>
        <p:nvPicPr>
          <p:cNvPr id="271" name="branch-and-bound.mov" descr="branch-and-bound.mov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88412" y="2018371"/>
            <a:ext cx="10227976" cy="5716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33335" fill="hold"/>
                                        <p:tgtEl>
                                          <p:spTgt spid="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71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Branch-and-bound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Branch-and-bound search</a:t>
            </a:r>
          </a:p>
        </p:txBody>
      </p:sp>
      <p:sp>
        <p:nvSpPr>
          <p:cNvPr id="274" name="Complet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Complete?</a:t>
            </a:r>
          </a:p>
          <a:p>
            <a:pPr/>
            <a:r>
              <a:t>Optimal?  If so, under what condition(s)?</a:t>
            </a:r>
          </a:p>
          <a:p>
            <a:pPr lvl="1"/>
            <a:r>
              <a:t>Non-negative cost edges/operators</a:t>
            </a:r>
          </a:p>
          <a:p>
            <a:pPr lvl="1"/>
            <a:r>
              <a:t>Test for goal prior to expansion</a:t>
            </a:r>
          </a:p>
          <a:p>
            <a:pPr/>
            <a:r>
              <a:t>Time complexity?</a:t>
            </a:r>
          </a:p>
          <a:p>
            <a:pPr lvl="1"/>
            <a:r>
              <a:t>In worst case: expand everything: exponential w/ </a:t>
            </a:r>
            <a:r>
              <a:rPr i="1"/>
              <a:t>b</a:t>
            </a:r>
            <a:r>
              <a:t>, </a:t>
            </a:r>
            <a:r>
              <a:rPr i="1"/>
              <a:t>d</a:t>
            </a:r>
          </a:p>
          <a:p>
            <a:pPr lvl="1"/>
            <a:r>
              <a:t>But may not have to expand all nodes at goal depth</a:t>
            </a:r>
          </a:p>
          <a:p>
            <a:pPr lvl="1"/>
            <a:r>
              <a:t>If not, then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effective branching factor</a:t>
            </a:r>
            <a:r>
              <a:t> &lt; </a:t>
            </a:r>
            <a:r>
              <a:rPr i="1"/>
              <a:t>b</a:t>
            </a:r>
            <a:endParaRPr i="1"/>
          </a:p>
          <a:p>
            <a:pPr lvl="1"/>
            <a:r>
              <a:t>If 𝜖 = min step (link) cost, </a:t>
            </a:r>
            <a:r>
              <a:rPr i="1"/>
              <a:t>C</a:t>
            </a:r>
            <a:r>
              <a:t> = cost of best path:</a:t>
            </a:r>
          </a:p>
        </p:txBody>
      </p:sp>
      <p:sp>
        <p:nvSpPr>
          <p:cNvPr id="275" name="Equation"/>
          <p:cNvSpPr txBox="1"/>
          <p:nvPr/>
        </p:nvSpPr>
        <p:spPr>
          <a:xfrm>
            <a:off x="10647745" y="7214210"/>
            <a:ext cx="1124587" cy="41776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2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2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a:rPr xmlns:a="http://schemas.openxmlformats.org/drawingml/2006/main" sz="32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  <m:t>ϵ</m:t>
                          </m:r>
                        </m:den>
                      </m:f>
                    </m:sup>
                  </m:sSup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What about Dijkstra’s algorith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25779">
              <a:defRPr sz="5850"/>
            </a:lvl1pPr>
          </a:lstStyle>
          <a:p>
            <a:pPr/>
            <a:r>
              <a:t>What about Dijkstra’s algorithm?</a:t>
            </a:r>
          </a:p>
        </p:txBody>
      </p:sp>
      <p:sp>
        <p:nvSpPr>
          <p:cNvPr id="278" name="Dijkstra’s [1959]  finds shortest path to all nodes from start n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Dijkstra’s [1959]  finds shortest path to all nodes from start node</a:t>
            </a:r>
          </a:p>
          <a:p>
            <a:pPr lvl="1"/>
            <a:r>
              <a:t>Can be modified to stop when </a:t>
            </a:r>
            <a:r>
              <a:rPr u="sng"/>
              <a:t>a</a:t>
            </a:r>
            <a:r>
              <a:t> goal is found</a:t>
            </a:r>
          </a:p>
          <a:p>
            <a:pPr lvl="1"/>
            <a:r>
              <a:t>Running time </a:t>
            </a:r>
          </a:p>
          <a:p>
            <a:pPr/>
            <a:r>
              <a:t>So why not use it?</a:t>
            </a:r>
          </a:p>
          <a:p>
            <a:pPr/>
            <a:r>
              <a:t>Well, we are, sort of — branch-and-bound is variant that stops when goal is found  </a:t>
            </a:r>
          </a:p>
          <a:p>
            <a:pPr/>
            <a:r>
              <a:t>Complexity roughly the same: </a:t>
            </a:r>
          </a:p>
        </p:txBody>
      </p:sp>
      <p:sp>
        <p:nvSpPr>
          <p:cNvPr id="279" name="Equation"/>
          <p:cNvSpPr txBox="1"/>
          <p:nvPr/>
        </p:nvSpPr>
        <p:spPr>
          <a:xfrm>
            <a:off x="4236907" y="3701390"/>
            <a:ext cx="3735450" cy="37043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m:rPr>
                      <m:sty m:val="p"/>
                    </m:rP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FFFFFF"/>
              </a:solidFill>
            </a:endParaRPr>
          </a:p>
        </p:txBody>
      </p:sp>
      <p:sp>
        <p:nvSpPr>
          <p:cNvPr id="280" name="Equation"/>
          <p:cNvSpPr txBox="1"/>
          <p:nvPr/>
        </p:nvSpPr>
        <p:spPr>
          <a:xfrm>
            <a:off x="6908881" y="6288874"/>
            <a:ext cx="1507293" cy="42364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r>
                        <a:rPr xmlns:a="http://schemas.openxmlformats.org/drawingml/2006/main" sz="32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r>
                        <a:rPr xmlns:a="http://schemas.openxmlformats.org/drawingml/2006/main" sz="32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p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|</m:t>
                  </m:r>
                </m:oMath>
              </m:oMathPara>
            </a14:m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Bi-directional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Bi-directional search</a:t>
            </a:r>
          </a:p>
        </p:txBody>
      </p:sp>
      <p:sp>
        <p:nvSpPr>
          <p:cNvPr id="283" name="Should mention: can search backward from goal → star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1365" indent="-261365" defTabSz="572516">
              <a:spcBef>
                <a:spcPts val="900"/>
              </a:spcBef>
              <a:defRPr sz="3136"/>
            </a:pPr>
            <a:r>
              <a:t>Should mention: can search </a:t>
            </a:r>
            <a:r>
              <a:rPr u="sng"/>
              <a:t>backward</a:t>
            </a:r>
            <a:r>
              <a:rPr i="1"/>
              <a:t> </a:t>
            </a:r>
            <a:r>
              <a:t>from goal → start</a:t>
            </a:r>
          </a:p>
          <a:p>
            <a:pPr marL="261365" indent="-261365" defTabSz="572516">
              <a:spcBef>
                <a:spcPts val="900"/>
              </a:spcBef>
              <a:defRPr sz="3136"/>
            </a:pPr>
            <a:r>
              <a:t>Why would you?</a:t>
            </a:r>
          </a:p>
          <a:p>
            <a:pPr marL="261365" indent="-261365" defTabSz="572516">
              <a:spcBef>
                <a:spcPts val="900"/>
              </a:spcBef>
              <a:defRPr sz="3136"/>
            </a:pPr>
            <a:r>
              <a:t>Could try searching both ways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If searches meet, then done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Two searches of depth d/2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Time complexity </a:t>
            </a:r>
          </a:p>
          <a:p>
            <a:pPr marL="261365" indent="-261365" defTabSz="572516">
              <a:spcBef>
                <a:spcPts val="900"/>
              </a:spcBef>
              <a:defRPr sz="3136"/>
            </a:pPr>
            <a:r>
              <a:t>Problems: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Can’t use partial goal descriptions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Hard to deal with multiple goal states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Have to be able to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regress</a:t>
            </a:r>
            <a:r>
              <a:t> through operators when going backward</a:t>
            </a:r>
          </a:p>
        </p:txBody>
      </p:sp>
      <p:sp>
        <p:nvSpPr>
          <p:cNvPr id="284" name="Equation"/>
          <p:cNvSpPr txBox="1"/>
          <p:nvPr/>
        </p:nvSpPr>
        <p:spPr>
          <a:xfrm>
            <a:off x="4875839" y="5156653"/>
            <a:ext cx="1093798" cy="41978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b="0"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m:rPr>
                      <m:scr m:val="script"/>
                    </m:rP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3200" i="1">
                          <a:solidFill>
                            <a:srgbClr val="FEFEFE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p>
                      <m:f>
                        <m:fPr>
                          <m:ctrlPr>
                            <a:rPr xmlns:a="http://schemas.openxmlformats.org/drawingml/2006/main" sz="32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</m:ctrlPr>
                          <m:type m:val="lin"/>
                        </m:fPr>
                        <m:num>
                          <m:r>
                            <a:rPr xmlns:a="http://schemas.openxmlformats.org/drawingml/2006/main" sz="32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a:rPr xmlns:a="http://schemas.openxmlformats.org/drawingml/2006/main" sz="32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sup>
                  </m:sSup>
                  <m:r>
                    <a:rPr xmlns:a="http://schemas.openxmlformats.org/drawingml/2006/main" sz="32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Kinds of problems and search"/>
          <p:cNvSpPr txBox="1"/>
          <p:nvPr>
            <p:ph type="title"/>
          </p:nvPr>
        </p:nvSpPr>
        <p:spPr>
          <a:xfrm>
            <a:off x="806442" y="3225800"/>
            <a:ext cx="11391916" cy="3302000"/>
          </a:xfrm>
          <a:prstGeom prst="rect">
            <a:avLst/>
          </a:prstGeom>
        </p:spPr>
        <p:txBody>
          <a:bodyPr/>
          <a:lstStyle/>
          <a:p>
            <a:pPr/>
            <a:r>
              <a:t>Kinds of problems and search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ropertie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Properties of problems</a:t>
            </a:r>
          </a:p>
        </p:txBody>
      </p:sp>
      <p:sp>
        <p:nvSpPr>
          <p:cNvPr id="289" name="Problems differ by their characterist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Problems differ by their characteristics</a:t>
            </a:r>
          </a:p>
          <a:p>
            <a:pPr/>
            <a:r>
              <a:t>Different problems ⇒ different difficulty, different search techniques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Kind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Kinds of problems</a:t>
            </a:r>
          </a:p>
        </p:txBody>
      </p:sp>
      <p:sp>
        <p:nvSpPr>
          <p:cNvPr id="292" name="Synthesis vs classifi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Synthesis vs classification</a:t>
            </a:r>
          </a:p>
          <a:p>
            <a:pPr lvl="1"/>
            <a:r>
              <a:rPr>
                <a:solidFill>
                  <a:schemeClr val="accent1">
                    <a:lumOff val="13529"/>
                  </a:schemeClr>
                </a:solidFill>
              </a:rPr>
              <a:t>Classification</a:t>
            </a:r>
            <a:r>
              <a:t> (categorization)</a:t>
            </a:r>
          </a:p>
          <a:p>
            <a:pPr lvl="2"/>
            <a:r>
              <a:t>“What is category does this thing belong to?”</a:t>
            </a:r>
          </a:p>
          <a:p>
            <a:pPr lvl="2"/>
            <a:r>
              <a:t>Ex: image recognition, NLP, diagnosis, loan decisions</a:t>
            </a:r>
          </a:p>
          <a:p>
            <a:pPr lvl="2"/>
            <a:r>
              <a:t>Also called analysis problems</a:t>
            </a:r>
          </a:p>
          <a:p>
            <a:pPr lvl="1">
              <a:defRPr>
                <a:solidFill>
                  <a:schemeClr val="accent1">
                    <a:lumOff val="13529"/>
                  </a:schemeClr>
                </a:solidFill>
              </a:defRPr>
            </a:pPr>
            <a:r>
              <a:t>Synthesis</a:t>
            </a:r>
          </a:p>
          <a:p>
            <a:pPr lvl="2"/>
            <a:r>
              <a:t>“How do I create </a:t>
            </a:r>
            <a:r>
              <a:rPr i="1"/>
              <a:t>x</a:t>
            </a:r>
            <a:r>
              <a:t>?”</a:t>
            </a:r>
          </a:p>
          <a:p>
            <a:pPr lvl="2"/>
            <a:r>
              <a:t>Ex: automated planning, scheduling, design</a:t>
            </a:r>
          </a:p>
          <a:p>
            <a:pPr lvl="2"/>
            <a:r>
              <a:t>Also called construction problems</a:t>
            </a:r>
          </a:p>
          <a:p>
            <a:pPr lvl="1"/>
            <a:r>
              <a:t>Can have elements of both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Kind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Kinds of problems</a:t>
            </a:r>
          </a:p>
        </p:txBody>
      </p:sp>
      <p:sp>
        <p:nvSpPr>
          <p:cNvPr id="295" name="Decomposable or not?…"/>
          <p:cNvSpPr txBox="1"/>
          <p:nvPr>
            <p:ph type="body" idx="1"/>
          </p:nvPr>
        </p:nvSpPr>
        <p:spPr>
          <a:xfrm>
            <a:off x="743396" y="1562100"/>
            <a:ext cx="11518008" cy="7887400"/>
          </a:xfrm>
          <a:prstGeom prst="rect">
            <a:avLst/>
          </a:prstGeom>
        </p:spPr>
        <p:txBody>
          <a:bodyPr/>
          <a:lstStyle/>
          <a:p>
            <a:pPr marL="261365" indent="-261365" defTabSz="572516">
              <a:spcBef>
                <a:spcPts val="900"/>
              </a:spcBef>
              <a:defRPr sz="3136"/>
            </a:pPr>
            <a:r>
              <a:t>Decomposable or not?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Can problem be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decomposed</a:t>
            </a:r>
            <a:r>
              <a:t> into independent subproblems?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If so, maybe amenable to divide-and-conquer techniques</a:t>
            </a:r>
          </a:p>
          <a:p>
            <a:pPr lvl="2" marL="1219708" indent="-348488" defTabSz="572516">
              <a:spcBef>
                <a:spcPts val="900"/>
              </a:spcBef>
              <a:defRPr sz="3136"/>
            </a:pPr>
            <a:r>
              <a:t>Suppose solving problem is             as are the subproblems</a:t>
            </a:r>
          </a:p>
          <a:p>
            <a:pPr lvl="2" marL="1219708" indent="-348488" defTabSz="572516">
              <a:spcBef>
                <a:spcPts val="900"/>
              </a:spcBef>
              <a:defRPr sz="3136"/>
            </a:pPr>
            <a:r>
              <a:t>Break into m pieces</a:t>
            </a:r>
          </a:p>
          <a:p>
            <a:pPr lvl="2" marL="1219708" indent="-348488" defTabSz="572516">
              <a:spcBef>
                <a:spcPts val="900"/>
              </a:spcBef>
              <a:defRPr sz="3136"/>
            </a:pPr>
            <a:r>
              <a:t>Time is now </a:t>
            </a:r>
          </a:p>
          <a:p>
            <a:pPr lvl="1" marL="796544" indent="-360934" defTabSz="572516">
              <a:spcBef>
                <a:spcPts val="900"/>
              </a:spcBef>
              <a:defRPr sz="3136"/>
            </a:pPr>
          </a:p>
          <a:p>
            <a:pPr lvl="1" marL="796544" indent="-360934" defTabSz="572516">
              <a:spcBef>
                <a:spcPts val="900"/>
              </a:spcBef>
              <a:defRPr sz="3136"/>
            </a:pPr>
          </a:p>
          <a:p>
            <a:pPr lvl="1" marL="796544" indent="-360934" defTabSz="572516">
              <a:spcBef>
                <a:spcPts val="900"/>
              </a:spcBef>
              <a:defRPr sz="3136"/>
            </a:pPr>
            <a:r>
              <a:t>Some problems: </a:t>
            </a:r>
          </a:p>
          <a:p>
            <a:pPr lvl="2" marL="1213047" indent="0" defTabSz="572516">
              <a:spcBef>
                <a:spcPts val="900"/>
              </a:spcBef>
              <a:buSzTx/>
              <a:buNone/>
              <a:defRPr sz="3136"/>
            </a:pPr>
            <a:r>
              <a:rPr>
                <a:solidFill>
                  <a:schemeClr val="accent1">
                    <a:lumOff val="13529"/>
                  </a:schemeClr>
                </a:solidFill>
              </a:rPr>
              <a:t>nearly-decomposable</a:t>
            </a:r>
          </a:p>
        </p:txBody>
      </p:sp>
      <p:grpSp>
        <p:nvGrpSpPr>
          <p:cNvPr id="298" name="Group"/>
          <p:cNvGrpSpPr/>
          <p:nvPr/>
        </p:nvGrpSpPr>
        <p:grpSpPr>
          <a:xfrm>
            <a:off x="4358564" y="4249615"/>
            <a:ext cx="3831732" cy="2236129"/>
            <a:chOff x="0" y="0"/>
            <a:chExt cx="3831731" cy="2236128"/>
          </a:xfrm>
        </p:grpSpPr>
        <p:sp>
          <p:nvSpPr>
            <p:cNvPr id="296" name="Equation"/>
            <p:cNvSpPr txBox="1"/>
            <p:nvPr/>
          </p:nvSpPr>
          <p:spPr>
            <a:xfrm>
              <a:off x="2878926" y="0"/>
              <a:ext cx="952806" cy="393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m:rPr>
                        <m:scr m:val="script"/>
                      </m:rPr>
                      <a:rPr xmlns:a="http://schemas.openxmlformats.org/drawingml/2006/main" sz="36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36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e>
                        <m:r>
                          <a:rPr xmlns:a="http://schemas.openxmlformats.org/drawingml/2006/main" sz="36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xmlns:a="http://schemas.openxmlformats.org/drawingml/2006/main" sz="36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  <m:r>
                      <a:rPr xmlns:a="http://schemas.openxmlformats.org/drawingml/2006/main" sz="36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3600">
                <a:solidFill>
                  <a:srgbClr val="FFFFFF"/>
                </a:solidFill>
              </a:endParaRPr>
            </a:p>
          </p:txBody>
        </p:sp>
        <p:sp>
          <p:nvSpPr>
            <p:cNvPr id="297" name="Equation"/>
            <p:cNvSpPr txBox="1"/>
            <p:nvPr/>
          </p:nvSpPr>
          <p:spPr>
            <a:xfrm>
              <a:off x="0" y="1766144"/>
              <a:ext cx="1607516" cy="4699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b="0" sz="1800">
                  <a:solidFill>
                    <a:srgbClr val="000000"/>
                  </a:solidFill>
                </a:defRPr>
              </a:pPr>
              <a14:m>
                <m:oMathPara>
                  <m:oMathParaPr>
                    <m:jc m:val="centerGroup"/>
                  </m:oMathParaPr>
                  <m:oMath>
                    <m:r>
                      <m:rPr>
                        <m:scr m:val="script"/>
                      </m:rPr>
                      <a:rPr xmlns:a="http://schemas.openxmlformats.org/drawingml/2006/main" sz="36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36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p>
                      <m:e>
                        <m:r>
                          <a:rPr xmlns:a="http://schemas.openxmlformats.org/drawingml/2006/main" sz="3600" i="1">
                            <a:solidFill>
                              <a:srgbClr val="FEFE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xmlns:a="http://schemas.openxmlformats.org/drawingml/2006/main" sz="36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lin"/>
                          </m:fPr>
                          <m:num>
                            <m:r>
                              <a:rPr xmlns:a="http://schemas.openxmlformats.org/drawingml/2006/main" sz="36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xmlns:a="http://schemas.openxmlformats.org/drawingml/2006/main" sz="36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xmlns:a="http://schemas.openxmlformats.org/drawingml/2006/main" sz="3600" i="1">
                        <a:solidFill>
                          <a:srgbClr val="FEFE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  <a:endParaRPr sz="3600">
                <a:solidFill>
                  <a:srgbClr val="FFFFFF"/>
                </a:solidFill>
              </a:endParaRPr>
            </a:p>
          </p:txBody>
        </p:sp>
      </p:grpSp>
      <p:pic>
        <p:nvPicPr>
          <p:cNvPr id="299" name="decomposable-graph.png" descr="decomposable-graph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100" y="4862711"/>
            <a:ext cx="5630588" cy="3957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can be represented in this formalism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1414">
              <a:defRPr sz="4355"/>
            </a:lvl1pPr>
          </a:lstStyle>
          <a:p>
            <a:pPr/>
            <a:r>
              <a:t>What can be represented in this formalism?</a:t>
            </a:r>
          </a:p>
        </p:txBody>
      </p:sp>
      <p:sp>
        <p:nvSpPr>
          <p:cNvPr id="139" name="Mobile robot: robots, other objects, locations, locations of objects, actions robot can take, sensor data, …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Mobile robot: robots, other objects, locations, locations of objects, actions robot can take, sensor data, …</a:t>
            </a:r>
          </a:p>
          <a:p>
            <a:pPr/>
            <a:r>
              <a:t>Medicine: patient, providers, equipment, pathogens, drugs, drug—patient effects, drug—pathogen effects, …</a:t>
            </a:r>
          </a:p>
          <a:p>
            <a:pPr/>
            <a:r>
              <a:t>Natural language understanding: words, phrases, definitions, grammar rules,…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Kind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Kinds of problems</a:t>
            </a:r>
          </a:p>
        </p:txBody>
      </p:sp>
      <p:sp>
        <p:nvSpPr>
          <p:cNvPr id="302" name="Problems can vary based on step characteristic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Problems can vary based on step characteristics:</a:t>
            </a:r>
          </a:p>
          <a:p>
            <a:pPr lvl="1"/>
            <a:r>
              <a:t>Steps are ignorable?</a:t>
            </a:r>
          </a:p>
          <a:p>
            <a:pPr lvl="1"/>
            <a:r>
              <a:t>Steps are reversible?</a:t>
            </a:r>
          </a:p>
          <a:p>
            <a:pPr lvl="1"/>
            <a:r>
              <a:t>Steps are recoverable?</a:t>
            </a:r>
          </a:p>
          <a:p>
            <a:pPr lvl="1"/>
            <a:r>
              <a:t>Steps are irrecoverable?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Kind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Kinds of problems</a:t>
            </a:r>
          </a:p>
        </p:txBody>
      </p:sp>
      <p:sp>
        <p:nvSpPr>
          <p:cNvPr id="305" name="Problems can vary by domain predict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45363" indent="-245363" defTabSz="537463">
              <a:spcBef>
                <a:spcPts val="900"/>
              </a:spcBef>
              <a:defRPr sz="2944"/>
            </a:pPr>
            <a:r>
              <a:t>Problems can vary by domain predictability</a:t>
            </a:r>
          </a:p>
          <a:p>
            <a:pPr lvl="1" marL="747776" indent="-338836" defTabSz="537463">
              <a:spcBef>
                <a:spcPts val="900"/>
              </a:spcBef>
              <a:defRPr sz="2944"/>
            </a:pPr>
            <a:r>
              <a:t>Predictability of world, agent’s own actions</a:t>
            </a:r>
          </a:p>
          <a:p>
            <a:pPr lvl="1" marL="747776" indent="-338836" defTabSz="537463">
              <a:spcBef>
                <a:spcPts val="900"/>
              </a:spcBef>
              <a:defRPr sz="2944"/>
            </a:pPr>
            <a:r>
              <a:t>Unpredictability ⇐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uncertainty</a:t>
            </a:r>
            <a:r>
              <a:t> in knowledge, uncertainty in percept, lack of knowledge, stochastic nature of world</a:t>
            </a:r>
          </a:p>
          <a:p>
            <a:pPr lvl="1" marL="747776" indent="-338836" defTabSz="537463">
              <a:spcBef>
                <a:spcPts val="900"/>
              </a:spcBef>
              <a:defRPr sz="2944"/>
            </a:pPr>
            <a:r>
              <a:rPr>
                <a:solidFill>
                  <a:schemeClr val="accent1">
                    <a:lumOff val="13529"/>
                  </a:schemeClr>
                </a:solidFill>
              </a:rPr>
              <a:t>Frame problem</a:t>
            </a:r>
            <a:endParaRPr>
              <a:solidFill>
                <a:schemeClr val="accent1">
                  <a:lumOff val="13529"/>
                </a:schemeClr>
              </a:solidFill>
            </a:endParaRPr>
          </a:p>
          <a:p>
            <a:pPr lvl="1" marL="747776" indent="-338836" defTabSz="537463">
              <a:spcBef>
                <a:spcPts val="900"/>
              </a:spcBef>
              <a:defRPr sz="2944"/>
            </a:pPr>
            <a:r>
              <a:t>Effect on solution: suboptimal solutions, no/wrong solution, increased time/space complexity</a:t>
            </a:r>
          </a:p>
          <a:p>
            <a:pPr lvl="1" marL="747776" indent="-338836" defTabSz="537463">
              <a:spcBef>
                <a:spcPts val="900"/>
              </a:spcBef>
              <a:defRPr sz="2944"/>
            </a:pPr>
            <a:r>
              <a:t>Predictable domains ⇒ easier to solve, planning is more useful</a:t>
            </a:r>
          </a:p>
          <a:p>
            <a:pPr lvl="2" marL="1145032" indent="-327152" defTabSz="537463">
              <a:spcBef>
                <a:spcPts val="900"/>
              </a:spcBef>
              <a:defRPr sz="2944"/>
            </a:pPr>
            <a:r>
              <a:t>Toy domains: 8-puzzle, water jug problem,…</a:t>
            </a:r>
          </a:p>
          <a:p>
            <a:pPr lvl="2" marL="1145032" indent="-327152" defTabSz="537463">
              <a:spcBef>
                <a:spcPts val="900"/>
              </a:spcBef>
              <a:defRPr sz="2944"/>
            </a:pPr>
            <a:r>
              <a:t>Games: TTT, chess, …</a:t>
            </a:r>
          </a:p>
          <a:p>
            <a:pPr lvl="2" marL="1145032" indent="-327152" defTabSz="537463">
              <a:spcBef>
                <a:spcPts val="900"/>
              </a:spcBef>
              <a:defRPr sz="2944"/>
            </a:pPr>
            <a:r>
              <a:t>Real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Kind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6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Kinds of problems</a:t>
            </a:r>
          </a:p>
        </p:txBody>
      </p:sp>
      <p:sp>
        <p:nvSpPr>
          <p:cNvPr id="308" name="Problems vary by kind of solution need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Problems vary by kind of solution needed</a:t>
            </a:r>
          </a:p>
          <a:p>
            <a:pPr/>
            <a:r>
              <a:t>Absolute solution: find a solution or not</a:t>
            </a:r>
          </a:p>
          <a:p>
            <a:pPr/>
            <a:r>
              <a:t>Optimization problems</a:t>
            </a:r>
          </a:p>
          <a:p>
            <a:pPr lvl="1"/>
            <a:r>
              <a:t>Find cheapest, shortest, etc. solution</a:t>
            </a:r>
          </a:p>
          <a:p>
            <a:pPr lvl="1"/>
            <a:r>
              <a:t>Almost always much harder than just finding solution — often NP-hard</a:t>
            </a:r>
          </a:p>
          <a:p>
            <a:pPr lvl="1"/>
            <a:r>
              <a:t>Optimize over:</a:t>
            </a:r>
          </a:p>
          <a:p>
            <a:pPr lvl="2"/>
            <a:r>
              <a:t>Result: find best of all goal states, find best of all paths to goal state</a:t>
            </a:r>
          </a:p>
          <a:p>
            <a:pPr lvl="2"/>
            <a:r>
              <a:t>Solution itself: take least amount of time/effort to find solution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Kind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Kinds of problems</a:t>
            </a:r>
          </a:p>
        </p:txBody>
      </p:sp>
      <p:sp>
        <p:nvSpPr>
          <p:cNvPr id="311" name="Based on role of knowledg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Based on role of knowledge:</a:t>
            </a:r>
          </a:p>
          <a:p>
            <a:pPr lvl="1"/>
            <a:r>
              <a:t>to generate states</a:t>
            </a:r>
          </a:p>
          <a:p>
            <a:pPr lvl="1"/>
            <a:r>
              <a:t>to recognize solution</a:t>
            </a:r>
          </a:p>
          <a:p>
            <a:pPr lvl="1"/>
            <a:r>
              <a:t>to constrain search</a:t>
            </a:r>
          </a:p>
          <a:p>
            <a:pPr/>
            <a:r>
              <a:t>Ex:</a:t>
            </a:r>
          </a:p>
          <a:p>
            <a:pPr lvl="1"/>
            <a:r>
              <a:t>Find any path to goal in graph: no knowledge needed</a:t>
            </a:r>
          </a:p>
          <a:p>
            <a:pPr lvl="1"/>
            <a:r>
              <a:t>Find best path to goal in graph: knowledge of weights, heuristics to predict future weights, etc.</a:t>
            </a:r>
          </a:p>
          <a:p>
            <a:pPr lvl="1"/>
            <a:r>
              <a:t>Planning, robot control: moderate amount of knowledge</a:t>
            </a:r>
          </a:p>
          <a:p>
            <a:pPr lvl="1"/>
            <a:r>
              <a:t>NLP, medical diagnosis: large amount of knowledge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Kind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Kinds of problems</a:t>
            </a:r>
          </a:p>
        </p:txBody>
      </p:sp>
      <p:sp>
        <p:nvSpPr>
          <p:cNvPr id="314" name="Whether or not other agents are pres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Whether or not other agents are present</a:t>
            </a:r>
          </a:p>
          <a:p>
            <a:pPr lvl="1"/>
            <a:r>
              <a:t>Multiagent systems, human user, etc.</a:t>
            </a:r>
          </a:p>
          <a:p>
            <a:pPr/>
            <a:r>
              <a:t>Other agents may</a:t>
            </a:r>
          </a:p>
          <a:p>
            <a:pPr lvl="1"/>
            <a:r>
              <a:t>be source of uncertainty</a:t>
            </a:r>
          </a:p>
          <a:p>
            <a:pPr lvl="1"/>
            <a:r>
              <a:t>may actively undo/hinder your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Kinds of problem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Kinds of problems</a:t>
            </a:r>
          </a:p>
        </p:txBody>
      </p:sp>
      <p:sp>
        <p:nvSpPr>
          <p:cNvPr id="317" name="Single vs multi-state problems…"/>
          <p:cNvSpPr txBox="1"/>
          <p:nvPr>
            <p:ph type="body" idx="1"/>
          </p:nvPr>
        </p:nvSpPr>
        <p:spPr>
          <a:xfrm>
            <a:off x="743396" y="1562100"/>
            <a:ext cx="11518008" cy="7109370"/>
          </a:xfrm>
          <a:prstGeom prst="rect">
            <a:avLst/>
          </a:prstGeom>
        </p:spPr>
        <p:txBody>
          <a:bodyPr/>
          <a:lstStyle/>
          <a:p>
            <a:pPr/>
            <a:r>
              <a:t>Single vs multi-state problems</a:t>
            </a:r>
          </a:p>
          <a:p>
            <a:pPr lvl="1"/>
            <a:r>
              <a:t>State → state</a:t>
            </a:r>
          </a:p>
          <a:p>
            <a:pPr lvl="1"/>
            <a:r>
              <a:t>{state, state,…} → {state, state,…}</a:t>
            </a:r>
          </a:p>
          <a:p>
            <a:pPr lvl="1"/>
            <a:r>
              <a:t>Due to uncertainty, ⇒ harder problem</a:t>
            </a:r>
          </a:p>
          <a:p>
            <a:pPr lvl="1"/>
            <a:r>
              <a:t>Could build contingencies into solution, or interleave action &amp; search</a:t>
            </a:r>
          </a:p>
          <a:p>
            <a:pPr lvl="1"/>
            <a:r>
              <a:rPr>
                <a:solidFill>
                  <a:schemeClr val="accent1">
                    <a:lumOff val="13529"/>
                  </a:schemeClr>
                </a:solidFill>
              </a:rPr>
              <a:t>Exploration problem</a:t>
            </a:r>
            <a:r>
              <a:t> — worst of the worst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earch and ag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 and agents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Where does search fit into an ag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7359">
              <a:defRPr sz="5200"/>
            </a:lvl1pPr>
          </a:lstStyle>
          <a:p>
            <a:pPr/>
            <a:r>
              <a:t>Where does search fit into an agent?</a:t>
            </a:r>
          </a:p>
        </p:txBody>
      </p:sp>
      <p:sp>
        <p:nvSpPr>
          <p:cNvPr id="322" name="Could be used by agent program (e.g., to find a rout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Could be used by agent program (e.g., to find a route)</a:t>
            </a:r>
          </a:p>
          <a:p>
            <a:pPr/>
            <a:r>
              <a:t>Could </a:t>
            </a:r>
            <a:r>
              <a:rPr u="sng"/>
              <a:t>be</a:t>
            </a:r>
            <a:r>
              <a:t> the agent program:</a:t>
            </a:r>
          </a:p>
          <a:p>
            <a:pPr lvl="1"/>
            <a:r>
              <a:t>Find best next state, return action to get there</a:t>
            </a:r>
          </a:p>
          <a:p>
            <a:pPr lvl="1"/>
            <a:r>
              <a:t>Find complete path, return next action each time called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eneric search-based ag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Generic search-based agent</a:t>
            </a:r>
          </a:p>
        </p:txBody>
      </p:sp>
      <p:pic>
        <p:nvPicPr>
          <p:cNvPr id="325" name="generic-search-agent.png" descr="generic-search-ag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5230" y="1693020"/>
            <a:ext cx="9534340" cy="7282407"/>
          </a:xfrm>
          <a:prstGeom prst="rect">
            <a:avLst/>
          </a:prstGeom>
          <a:ln w="25400">
            <a:miter lim="400000"/>
          </a:ln>
          <a:effectLst>
            <a:reflection blurRad="0" stA="53424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Reflex agents and searc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Reflex agents and search</a:t>
            </a:r>
          </a:p>
        </p:txBody>
      </p:sp>
      <p:sp>
        <p:nvSpPr>
          <p:cNvPr id="328" name="One view: no search at al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One view: no search at all</a:t>
            </a:r>
          </a:p>
          <a:p>
            <a:pPr/>
            <a:r>
              <a:t>Another: a purely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local search</a:t>
            </a:r>
            <a:r>
              <a:t> </a:t>
            </a:r>
          </a:p>
          <a:p>
            <a:pPr lvl="1"/>
            <a:r>
              <a:t>Find next best state, return it</a:t>
            </a:r>
          </a:p>
          <a:p>
            <a:pPr lvl="1"/>
            <a:r>
              <a:t>E.g., Roomba, possibly ants,…</a:t>
            </a:r>
          </a:p>
          <a:p>
            <a:pPr/>
            <a:r>
              <a:t>Pure reflex agents: only current percept</a:t>
            </a:r>
          </a:p>
          <a:p>
            <a:pPr/>
            <a:r>
              <a:t>Model-based reflex agents: percept + memory</a:t>
            </a:r>
          </a:p>
          <a:p>
            <a:pPr/>
            <a:r>
              <a:t>Search occurs in </a:t>
            </a:r>
            <a:r>
              <a:rPr u="sng"/>
              <a:t>the world itself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ma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Domains</a:t>
            </a:r>
          </a:p>
        </p:txBody>
      </p:sp>
      <p:sp>
        <p:nvSpPr>
          <p:cNvPr id="142" name="Domain: the world of the ag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Domain:</a:t>
            </a:r>
            <a:r>
              <a:t> the world of the agent</a:t>
            </a:r>
          </a:p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Domain knowledge:</a:t>
            </a:r>
            <a:r>
              <a:t> what agent can know about world</a:t>
            </a:r>
          </a:p>
          <a:p>
            <a:pPr lvl="1"/>
            <a:r>
              <a:t>Chess: moves, pieces’ worth, …</a:t>
            </a:r>
          </a:p>
          <a:p>
            <a:pPr lvl="1"/>
            <a:r>
              <a:t>Mobile robot: actions, action results, sensors, temperature, objects can’t occupy same space, …</a:t>
            </a:r>
          </a:p>
          <a:p>
            <a:pPr lvl="1"/>
            <a:r>
              <a:t>Medicine: anatomy, physiology, pathology, pharmacology, …</a:t>
            </a:r>
          </a:p>
          <a:p>
            <a:pPr/>
            <a:r>
              <a:t>Agent may know domain knowledge, or could be built in to problem/solution formalization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al-based ag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Goal-based agents</a:t>
            </a:r>
          </a:p>
        </p:txBody>
      </p:sp>
      <p:sp>
        <p:nvSpPr>
          <p:cNvPr id="331" name="Use search to find how to achieve goal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search to find how to achieve goals</a:t>
            </a:r>
          </a:p>
          <a:p>
            <a:pPr/>
            <a:r>
              <a:t>Search usually:</a:t>
            </a:r>
          </a:p>
          <a:p>
            <a:pPr lvl="1"/>
            <a:r>
              <a:t>&gt; local</a:t>
            </a:r>
          </a:p>
          <a:p>
            <a:pPr lvl="1"/>
            <a:r>
              <a:t>“thinks” about the search — not search in real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Utility-based ag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Utility-based agents</a:t>
            </a:r>
          </a:p>
        </p:txBody>
      </p:sp>
      <p:sp>
        <p:nvSpPr>
          <p:cNvPr id="334" name="Search to find best way to achieve go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Search to find </a:t>
            </a:r>
            <a:r>
              <a:rPr u="sng"/>
              <a:t>best</a:t>
            </a:r>
            <a:r>
              <a:t> way to achieve goal</a:t>
            </a:r>
          </a:p>
          <a:p>
            <a:pPr>
              <a:defRPr>
                <a:solidFill>
                  <a:schemeClr val="accent1">
                    <a:lumOff val="13529"/>
                  </a:schemeClr>
                </a:solidFill>
              </a:defRPr>
            </a:pPr>
            <a:r>
              <a:t>Optimizers</a:t>
            </a:r>
          </a:p>
          <a:p>
            <a:pPr/>
            <a:r>
              <a:t>May want optimal solution and/or optimal search</a:t>
            </a:r>
          </a:p>
          <a:p>
            <a:pPr/>
            <a:r>
              <a:t>Also “think” about search rather than search in world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Learning ag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agents</a:t>
            </a:r>
          </a:p>
        </p:txBody>
      </p:sp>
      <p:sp>
        <p:nvSpPr>
          <p:cNvPr id="337" name="Perform meta-level searc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Perform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meta-level </a:t>
            </a:r>
            <a:r>
              <a:t>search</a:t>
            </a:r>
          </a:p>
          <a:p>
            <a:pPr/>
            <a:r>
              <a:t>Start state: current performance module’s knowledge</a:t>
            </a:r>
          </a:p>
          <a:p>
            <a:pPr/>
            <a:r>
              <a:t>Goal state: performance module’s knowledge that can best achieve agent’s goals</a:t>
            </a:r>
          </a:p>
          <a:p>
            <a:pPr/>
            <a:r>
              <a:t>Transitions: tweaks to knowledge</a:t>
            </a:r>
          </a:p>
          <a:p>
            <a:pPr/>
            <a:r>
              <a:t>E.g., reinforcement learner — adjust state ↔︎ expected reward function (Q-learning)</a:t>
            </a:r>
          </a:p>
          <a:p>
            <a:pPr/>
            <a:r>
              <a:t>E.g., neural networks — adjust weights between nodes down a gradient in an error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tate spa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 spaces</a:t>
            </a:r>
          </a:p>
        </p:txBody>
      </p:sp>
      <p:sp>
        <p:nvSpPr>
          <p:cNvPr id="145" name="Model state space with grap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Model state space with graph</a:t>
            </a:r>
          </a:p>
          <a:p>
            <a:pPr/>
            <a:r>
              <a:t>Often a digraph — e.g., one-way streets, irreversible reactions, …</a:t>
            </a:r>
          </a:p>
        </p:txBody>
      </p:sp>
      <p:pic>
        <p:nvPicPr>
          <p:cNvPr id="146" name="state-space.png" descr="state-spa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8802" y="3982487"/>
            <a:ext cx="5867196" cy="4596455"/>
          </a:xfrm>
          <a:prstGeom prst="rect">
            <a:avLst/>
          </a:prstGeom>
          <a:ln w="25400">
            <a:miter lim="400000"/>
          </a:ln>
          <a:effectLst>
            <a:reflection blurRad="0" stA="4886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tate spa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 spaces</a:t>
            </a:r>
          </a:p>
        </p:txBody>
      </p:sp>
      <p:pic>
        <p:nvPicPr>
          <p:cNvPr id="149" name="robot-world.png" descr="robot-wor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9632" y="3791750"/>
            <a:ext cx="2170099" cy="217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robot-world.png" descr="robot-wor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8190" y="1450515"/>
            <a:ext cx="2170100" cy="217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robot-world.png" descr="robot-wor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88190" y="6462964"/>
            <a:ext cx="2170100" cy="217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robot-world.png" descr="robot-wor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6836" y="1450515"/>
            <a:ext cx="2170100" cy="217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obot-world.png" descr="robot-wor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2082" y="3791750"/>
            <a:ext cx="2170100" cy="2170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robot-world.png" descr="robot-wor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6836" y="6462964"/>
            <a:ext cx="2170100" cy="217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robot-world.png" descr="robot-worl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88148" y="3791750"/>
            <a:ext cx="2170100" cy="2170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Line"/>
          <p:cNvSpPr/>
          <p:nvPr/>
        </p:nvSpPr>
        <p:spPr>
          <a:xfrm>
            <a:off x="3979576" y="4931219"/>
            <a:ext cx="111872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Line"/>
          <p:cNvSpPr/>
          <p:nvPr/>
        </p:nvSpPr>
        <p:spPr>
          <a:xfrm flipV="1">
            <a:off x="3979575" y="3735683"/>
            <a:ext cx="1010530" cy="101052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8" name="Line"/>
          <p:cNvSpPr/>
          <p:nvPr/>
        </p:nvSpPr>
        <p:spPr>
          <a:xfrm>
            <a:off x="3979575" y="5168208"/>
            <a:ext cx="1127710" cy="112770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9" name="Line"/>
          <p:cNvSpPr/>
          <p:nvPr/>
        </p:nvSpPr>
        <p:spPr>
          <a:xfrm>
            <a:off x="6653199" y="7463433"/>
            <a:ext cx="111872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0" name="Line"/>
          <p:cNvSpPr/>
          <p:nvPr/>
        </p:nvSpPr>
        <p:spPr>
          <a:xfrm flipV="1">
            <a:off x="6653198" y="6980477"/>
            <a:ext cx="636986" cy="29794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1" name="Line"/>
          <p:cNvSpPr/>
          <p:nvPr/>
        </p:nvSpPr>
        <p:spPr>
          <a:xfrm>
            <a:off x="6653199" y="7700422"/>
            <a:ext cx="638438" cy="49749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2" name="Line"/>
          <p:cNvSpPr/>
          <p:nvPr/>
        </p:nvSpPr>
        <p:spPr>
          <a:xfrm>
            <a:off x="7618043" y="4846640"/>
            <a:ext cx="111872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3" name="Line"/>
          <p:cNvSpPr/>
          <p:nvPr/>
        </p:nvSpPr>
        <p:spPr>
          <a:xfrm flipV="1">
            <a:off x="7618043" y="4128619"/>
            <a:ext cx="533013" cy="533013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4" name="Line"/>
          <p:cNvSpPr/>
          <p:nvPr/>
        </p:nvSpPr>
        <p:spPr>
          <a:xfrm>
            <a:off x="7618043" y="5083628"/>
            <a:ext cx="533013" cy="533013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5" name="Line"/>
          <p:cNvSpPr/>
          <p:nvPr/>
        </p:nvSpPr>
        <p:spPr>
          <a:xfrm>
            <a:off x="6594609" y="2450985"/>
            <a:ext cx="111872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6" name="Line"/>
          <p:cNvSpPr/>
          <p:nvPr/>
        </p:nvSpPr>
        <p:spPr>
          <a:xfrm flipV="1">
            <a:off x="6594608" y="2016999"/>
            <a:ext cx="752478" cy="24897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7" name="Line"/>
          <p:cNvSpPr/>
          <p:nvPr/>
        </p:nvSpPr>
        <p:spPr>
          <a:xfrm>
            <a:off x="6594609" y="2687973"/>
            <a:ext cx="752612" cy="355223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8" name="Line"/>
          <p:cNvSpPr/>
          <p:nvPr/>
        </p:nvSpPr>
        <p:spPr>
          <a:xfrm>
            <a:off x="10438564" y="2464697"/>
            <a:ext cx="111872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69" name="Line"/>
          <p:cNvSpPr/>
          <p:nvPr/>
        </p:nvSpPr>
        <p:spPr>
          <a:xfrm flipV="1">
            <a:off x="10438563" y="2030710"/>
            <a:ext cx="752478" cy="24897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0" name="Line"/>
          <p:cNvSpPr/>
          <p:nvPr/>
        </p:nvSpPr>
        <p:spPr>
          <a:xfrm>
            <a:off x="10438563" y="2701685"/>
            <a:ext cx="752612" cy="3552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1" name="Line"/>
          <p:cNvSpPr/>
          <p:nvPr/>
        </p:nvSpPr>
        <p:spPr>
          <a:xfrm>
            <a:off x="11105878" y="4805931"/>
            <a:ext cx="111872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2" name="Line"/>
          <p:cNvSpPr/>
          <p:nvPr/>
        </p:nvSpPr>
        <p:spPr>
          <a:xfrm flipV="1">
            <a:off x="11105877" y="4371945"/>
            <a:ext cx="752478" cy="24897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3" name="Line"/>
          <p:cNvSpPr/>
          <p:nvPr/>
        </p:nvSpPr>
        <p:spPr>
          <a:xfrm>
            <a:off x="11105877" y="5042920"/>
            <a:ext cx="752613" cy="355222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4" name="Line"/>
          <p:cNvSpPr/>
          <p:nvPr/>
        </p:nvSpPr>
        <p:spPr>
          <a:xfrm>
            <a:off x="10374594" y="7477145"/>
            <a:ext cx="1118729" cy="1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5" name="Line"/>
          <p:cNvSpPr/>
          <p:nvPr/>
        </p:nvSpPr>
        <p:spPr>
          <a:xfrm flipV="1">
            <a:off x="10374593" y="7043158"/>
            <a:ext cx="752478" cy="248979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6" name="Line"/>
          <p:cNvSpPr/>
          <p:nvPr/>
        </p:nvSpPr>
        <p:spPr>
          <a:xfrm>
            <a:off x="10374593" y="7714133"/>
            <a:ext cx="752613" cy="355223"/>
          </a:xfrm>
          <a:prstGeom prst="line">
            <a:avLst/>
          </a:pr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7" name="R"/>
          <p:cNvSpPr txBox="1"/>
          <p:nvPr/>
        </p:nvSpPr>
        <p:spPr>
          <a:xfrm>
            <a:off x="5932861" y="5117044"/>
            <a:ext cx="30065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78" name="R"/>
          <p:cNvSpPr txBox="1"/>
          <p:nvPr/>
        </p:nvSpPr>
        <p:spPr>
          <a:xfrm>
            <a:off x="4532077" y="3157687"/>
            <a:ext cx="30065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79" name="R"/>
          <p:cNvSpPr txBox="1"/>
          <p:nvPr/>
        </p:nvSpPr>
        <p:spPr>
          <a:xfrm>
            <a:off x="4532077" y="7319413"/>
            <a:ext cx="30065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80" name="R"/>
          <p:cNvSpPr txBox="1"/>
          <p:nvPr/>
        </p:nvSpPr>
        <p:spPr>
          <a:xfrm>
            <a:off x="9476142" y="4702619"/>
            <a:ext cx="30065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81" name="R"/>
          <p:cNvSpPr txBox="1"/>
          <p:nvPr/>
        </p:nvSpPr>
        <p:spPr>
          <a:xfrm>
            <a:off x="8255435" y="7023582"/>
            <a:ext cx="30065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82" name="R"/>
          <p:cNvSpPr txBox="1"/>
          <p:nvPr/>
        </p:nvSpPr>
        <p:spPr>
          <a:xfrm>
            <a:off x="8643277" y="3157687"/>
            <a:ext cx="30065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20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tate spa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State spaces</a:t>
            </a:r>
          </a:p>
        </p:txBody>
      </p:sp>
      <p:pic>
        <p:nvPicPr>
          <p:cNvPr id="185" name="state-space-complex.png" descr="state-space-comple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706" y="1878784"/>
            <a:ext cx="11341388" cy="5996032"/>
          </a:xfrm>
          <a:prstGeom prst="rect">
            <a:avLst/>
          </a:prstGeom>
          <a:ln w="25400">
            <a:miter lim="400000"/>
          </a:ln>
          <a:effectLst>
            <a:reflection blurRad="0" stA="64151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tate space search formal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6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State space search formalism</a:t>
            </a:r>
          </a:p>
        </p:txBody>
      </p:sp>
      <p:sp>
        <p:nvSpPr>
          <p:cNvPr id="188" name="Problem: state space + start state + goal state descrip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Problem:</a:t>
            </a:r>
            <a:r>
              <a:t> state space + start state + goal state description</a:t>
            </a:r>
          </a:p>
          <a:p>
            <a:pPr lvl="1"/>
            <a:r>
              <a:t>Description may completely or partially describe goal</a:t>
            </a:r>
          </a:p>
          <a:p>
            <a:pPr lvl="1"/>
            <a:r>
              <a:t>May have 0, 1, or more actual goal states</a:t>
            </a:r>
          </a:p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Solution:</a:t>
            </a:r>
            <a:r>
              <a:t> path from start state to goal state</a:t>
            </a:r>
          </a:p>
          <a:p>
            <a:pPr/>
            <a:r>
              <a:rPr>
                <a:solidFill>
                  <a:schemeClr val="accent1">
                    <a:lumOff val="13529"/>
                  </a:schemeClr>
                </a:solidFill>
              </a:rPr>
              <a:t>Search:</a:t>
            </a:r>
            <a:r>
              <a:t> process of finding the path</a:t>
            </a:r>
          </a:p>
          <a:p>
            <a:pPr lvl="1"/>
            <a:r>
              <a:t>Start at start state</a:t>
            </a:r>
          </a:p>
          <a:p>
            <a:pPr lvl="1"/>
            <a:r>
              <a:rPr>
                <a:solidFill>
                  <a:schemeClr val="accent1">
                    <a:lumOff val="13529"/>
                  </a:schemeClr>
                </a:solidFill>
              </a:rPr>
              <a:t>Expand</a:t>
            </a:r>
            <a:r>
              <a:t> the start state by finding its </a:t>
            </a:r>
            <a:r>
              <a:rPr>
                <a:solidFill>
                  <a:schemeClr val="accent1">
                    <a:lumOff val="13529"/>
                  </a:schemeClr>
                </a:solidFill>
              </a:rPr>
              <a:t>children </a:t>
            </a:r>
            <a:r>
              <a:t>(neighbors)</a:t>
            </a:r>
          </a:p>
          <a:p>
            <a:pPr lvl="1"/>
            <a:r>
              <a:t>If goal found, stop</a:t>
            </a:r>
          </a:p>
          <a:p>
            <a:pPr lvl="1"/>
            <a:r>
              <a:t>Else, systematically expand children,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